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56" r:id="rId4"/>
  </p:sldMasterIdLst>
  <p:notesMasterIdLst>
    <p:notesMasterId r:id="rId13"/>
  </p:notesMasterIdLst>
  <p:sldIdLst>
    <p:sldId id="278" r:id="rId5"/>
    <p:sldId id="294" r:id="rId6"/>
    <p:sldId id="291" r:id="rId7"/>
    <p:sldId id="295" r:id="rId8"/>
    <p:sldId id="292" r:id="rId9"/>
    <p:sldId id="293" r:id="rId10"/>
    <p:sldId id="299" r:id="rId11"/>
    <p:sldId id="298" r:id="rId1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02"/>
    <p:restoredTop sz="94684"/>
  </p:normalViewPr>
  <p:slideViewPr>
    <p:cSldViewPr snapToGrid="0" snapToObjects="1">
      <p:cViewPr varScale="1">
        <p:scale>
          <a:sx n="99" d="100"/>
          <a:sy n="99" d="100"/>
        </p:scale>
        <p:origin x="192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err="1"/>
              <a:t>Knowlage</a:t>
            </a:r>
            <a:r>
              <a:rPr lang="en-US" dirty="0"/>
              <a:t> Path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Porcentaje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Hoja1!$A$2:$A$4</c:f>
              <c:strCache>
                <c:ptCount val="3"/>
                <c:pt idx="0">
                  <c:v>Netec</c:v>
                </c:pt>
                <c:pt idx="1">
                  <c:v>Udemy</c:v>
                </c:pt>
                <c:pt idx="2">
                  <c:v>Exams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20</c:v>
                </c:pt>
                <c:pt idx="1">
                  <c:v>40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C0-CB41-965B-6666843A9F9B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78CCE-B90E-F649-8762-591D4F6FC77C}" type="datetimeFigureOut">
              <a:rPr lang="es-AR" smtClean="0"/>
              <a:t>22/4/21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07A5E-4FB4-1A44-B59A-1EE0A6E5158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3657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A33210-84EE-4653-9F62-F5F0544D93DD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1069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A33210-84EE-4653-9F62-F5F0544D93DD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0997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A33210-84EE-4653-9F62-F5F0544D93DD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4683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A33210-84EE-4653-9F62-F5F0544D93DD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039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A33210-84EE-4653-9F62-F5F0544D93DD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2777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33210-84EE-4653-9F62-F5F0544D93DD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11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A33210-84EE-4653-9F62-F5F0544D93DD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9941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6F261-52A2-6943-909B-921F1A686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A43562-E8B7-2446-9D33-9DEEF6957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A5DF1D-158A-1442-AE4B-26FC327D7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4/22/21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E56265-2379-A440-981B-E6AECAC05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67050E-50B8-2441-AE77-8E79FF63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336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EF9B5-5A04-BF4A-8396-6D79CC4D2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D8FD253-CA34-9044-AB2D-3F1A1CE15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41D418-CEC2-6543-BF40-F30E17CA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4/22/21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87E06D-5086-894E-AAF2-43B9B549A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494117-D71E-4C42-BFED-58ED67EA5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17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67FAE0-37DB-2C41-A61E-692B5A7218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7736CF2-C889-9C41-9369-65B41E345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DDC254-9C8F-7446-A534-9F4EBF02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4/22/21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F4E50D-BFF9-B346-9677-06AD5EC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A22300-08D8-0D46-917F-D9E217EF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130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5F130-4DF4-1140-8558-6FB5F5A8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222787-7D22-0147-A5F7-7990D3E77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5C6FFB-2F19-894E-BDC6-B5EA5A55B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4/22/21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31EACE-2191-5343-A475-82CDF6B4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F72230-E056-F04D-B79A-5F2FC91D1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8668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1CAC3-FAB4-504A-821C-F427D5F5D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97CA63-F86F-F549-8144-0B0ADF758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DFF2C2-3F40-8243-AD1B-6EBECC7AF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4/22/21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2DA07B-1530-2241-BAB8-90870606D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ACF6B0-2D6D-9A48-BF92-889CAE571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2989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2AF9A-63E0-CE4E-A9E4-4295CA77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9DD716-CB7B-4643-A00B-001701AEC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26FC3F5-F2DD-7A4D-A7BD-13FB38FFA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06640B-7423-9145-9932-D1FCB4807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4/22/21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661FA7-22B5-4148-A0B2-8A488159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ED8AC88-D53D-2C40-A86E-56025045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320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99A5AB-8EDB-A645-8F18-7739F37F9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98B63A-190D-D14D-A392-2B0370254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1635AA-B78D-FE43-B4F7-73B4FB6CF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7F317E9-5F9B-D947-B2B9-21E6C0D84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3F8EBE6-13ED-D64B-9A90-3F80C5773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E294D33-650C-2540-AB85-7CC751D7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4/22/21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EA50863-2689-DA49-AE3F-8C470C983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15425D4-70F4-1E41-839F-C46F672F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696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8E2A8-05C0-FF49-ACDB-1F2C1A5B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BC3FEEF-4D90-9D4C-8DFF-8BC93484D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4/22/21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CAC9708-4F06-8143-9E2C-4EA4A7BB5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5F4239B-DCBE-194A-A916-52434B210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1441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1E4BBE1-B274-5445-8D58-5BF7D350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4/22/21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652012A-96E5-2A40-8F48-D6EF580E1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235BEC-E885-DE4E-8BA3-4F0E6933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1190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D6906C-0DC6-5F42-88F8-C3F97A66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BD9187-395F-DA4E-AE32-1DAC5E40E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F07FAE-688E-0D46-8F67-D12CB1123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3AA454-CB6D-E340-9D61-F0778445C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4/22/21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A9E33B-C266-2C41-91B2-20DDC85BF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309045-0F77-C24D-A179-C1F38D858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26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1E2AE-607D-224E-B50D-FD03270FB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FBC8D7C-60BC-D347-BF12-C692169F82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EC7FC7-3577-2840-83CE-C5F98A902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6E1CC2-E85D-7344-856A-E672AF1F8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4/22/21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3B7DD27-E689-6B40-BBA3-4E7465A02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BD48F09-A40C-0741-9807-895534A76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3184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4155670-A558-A74B-A541-3A43DA16D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FFA57D-8A45-3E40-85CB-670A2AD62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F9ECC1-2F32-A944-BBD9-DD53834676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4/22/21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0D95A2-2150-734F-A9D9-098CEE8F5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0CD18D-E1FA-0948-B0B4-7441B56BA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7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7" r:id="rId1"/>
    <p:sldLayoutId id="2147484258" r:id="rId2"/>
    <p:sldLayoutId id="2147484259" r:id="rId3"/>
    <p:sldLayoutId id="2147484260" r:id="rId4"/>
    <p:sldLayoutId id="2147484261" r:id="rId5"/>
    <p:sldLayoutId id="2147484262" r:id="rId6"/>
    <p:sldLayoutId id="2147484263" r:id="rId7"/>
    <p:sldLayoutId id="2147484264" r:id="rId8"/>
    <p:sldLayoutId id="2147484265" r:id="rId9"/>
    <p:sldLayoutId id="2147484266" r:id="rId10"/>
    <p:sldLayoutId id="21474842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hyperlink" Target="https://aws.amazon.com/es/certifica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11" Type="http://schemas.openxmlformats.org/officeDocument/2006/relationships/hyperlink" Target="http://lksprod.dst.ibm.com/collection/goto?id=179" TargetMode="External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tif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6.tiff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11" Type="http://schemas.openxmlformats.org/officeDocument/2006/relationships/hyperlink" Target="https://www.certmetrics.com/amazon/candidate/exam_scheduling.aspx" TargetMode="External"/><Relationship Id="rId5" Type="http://schemas.openxmlformats.org/officeDocument/2006/relationships/image" Target="../media/image5.tiff"/><Relationship Id="rId10" Type="http://schemas.openxmlformats.org/officeDocument/2006/relationships/hyperlink" Target="https://www.aws.training/Certification" TargetMode="External"/><Relationship Id="rId4" Type="http://schemas.openxmlformats.org/officeDocument/2006/relationships/image" Target="../media/image17.svg"/><Relationship Id="rId9" Type="http://schemas.openxmlformats.org/officeDocument/2006/relationships/hyperlink" Target="https://www.aws.training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hyperlink" Target="https://digitalcloud.training/certification-training/aws-solutions-architect-associate/management-tools/aws-opsworks/" TargetMode="External"/><Relationship Id="rId18" Type="http://schemas.openxmlformats.org/officeDocument/2006/relationships/hyperlink" Target="https://digitalcloud.training/certification-training/aws-solutions-architect-associate/compute/amazon-ec2/" TargetMode="External"/><Relationship Id="rId26" Type="http://schemas.openxmlformats.org/officeDocument/2006/relationships/hyperlink" Target="https://digitalcloud.training/certification-training/aws-certified-cloud-practitioner/cloud-security/" TargetMode="External"/><Relationship Id="rId39" Type="http://schemas.openxmlformats.org/officeDocument/2006/relationships/hyperlink" Target="https://digitalcloud.training/certification-training/aws-solutions-architect-associate/security-identity-compliance/aws-iam/" TargetMode="External"/><Relationship Id="rId21" Type="http://schemas.openxmlformats.org/officeDocument/2006/relationships/hyperlink" Target="https://digitalcloud.training/certification-training/aws-solutions-architect-associate/compute/amazon-ecs/" TargetMode="External"/><Relationship Id="rId34" Type="http://schemas.openxmlformats.org/officeDocument/2006/relationships/hyperlink" Target="https://digitalcloud.training/certification-training/aws-solutions-architect-associate/application-integration/amazon-sns/" TargetMode="External"/><Relationship Id="rId42" Type="http://schemas.openxmlformats.org/officeDocument/2006/relationships/hyperlink" Target="https://digitalcloud.training/certification-training/aws-solutions-architect-associate/analytics/amazon-kinesis/" TargetMode="External"/><Relationship Id="rId47" Type="http://schemas.openxmlformats.org/officeDocument/2006/relationships/hyperlink" Target="https://digitalcloud.training/certification-training/aws-solutions-architect-associate/migration/aws-database-migration-service/" TargetMode="External"/><Relationship Id="rId50" Type="http://schemas.openxmlformats.org/officeDocument/2006/relationships/hyperlink" Target="https://portal.tutorialsdojo.com/" TargetMode="External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digitalcloud.training/certification-training/aws-solutions-architect-associate/management-tools/aws-organizations/" TargetMode="External"/><Relationship Id="rId29" Type="http://schemas.openxmlformats.org/officeDocument/2006/relationships/hyperlink" Target="https://digitalcloud.training/certification-training/aws-solutions-architect-associate/management-tools/aws-cloudformation/" TargetMode="External"/><Relationship Id="rId11" Type="http://schemas.openxmlformats.org/officeDocument/2006/relationships/hyperlink" Target="https://digitalcloud.training/certification-training/aws-solutions-architect-associate/networking-and-content-delivery/amazon-api-gateway/" TargetMode="External"/><Relationship Id="rId24" Type="http://schemas.openxmlformats.org/officeDocument/2006/relationships/hyperlink" Target="https://digitalcloud.training/certification-training/aws-solutions-architect-associate/storage/amazon-efs/" TargetMode="External"/><Relationship Id="rId32" Type="http://schemas.openxmlformats.org/officeDocument/2006/relationships/hyperlink" Target="https://digitalcloud.training/certification-training/aws-solutions-architect-associate/networking-and-content-delivery/amazon-cloudfront/" TargetMode="External"/><Relationship Id="rId37" Type="http://schemas.openxmlformats.org/officeDocument/2006/relationships/hyperlink" Target="https://digitalcloud.training/certification-training/aws-solutions-architect-associate/application-integration/amazon-sqs/" TargetMode="External"/><Relationship Id="rId40" Type="http://schemas.openxmlformats.org/officeDocument/2006/relationships/hyperlink" Target="https://digitalcloud.training/certification-training/aws-solutions-architect-associate/storage/aws-storage-gateway/" TargetMode="External"/><Relationship Id="rId45" Type="http://schemas.openxmlformats.org/officeDocument/2006/relationships/hyperlink" Target="https://digitalcloud.training/certification-training/aws-solutions-architect-associate/security-identity-compliance/aws-kms/" TargetMode="External"/><Relationship Id="rId5" Type="http://schemas.openxmlformats.org/officeDocument/2006/relationships/image" Target="../media/image5.tiff"/><Relationship Id="rId15" Type="http://schemas.openxmlformats.org/officeDocument/2006/relationships/hyperlink" Target="https://digitalcloud.training/certification-training/aws-solutions-architect-associate/compute/amazon-ebs/" TargetMode="External"/><Relationship Id="rId23" Type="http://schemas.openxmlformats.org/officeDocument/2006/relationships/hyperlink" Target="https://digitalcloud.training/certification-training/aws-solutions-architect-associate/compute/aws-elastic-beanstalk/" TargetMode="External"/><Relationship Id="rId28" Type="http://schemas.openxmlformats.org/officeDocument/2006/relationships/hyperlink" Target="https://digitalcloud.training/certification-training/aws-solutions-architect-associate/storage/amazon-s3/" TargetMode="External"/><Relationship Id="rId36" Type="http://schemas.openxmlformats.org/officeDocument/2006/relationships/hyperlink" Target="https://digitalcloud.training/certification-training/aws-solutions-architect-associate/networking-and-content-delivery/aws-global-accelerator/" TargetMode="External"/><Relationship Id="rId49" Type="http://schemas.openxmlformats.org/officeDocument/2006/relationships/hyperlink" Target="https://digitalcloud.training/certification-training/aws-solutions-architect-associate/security-identity-compliance/aws-waf-and-shield/" TargetMode="External"/><Relationship Id="rId10" Type="http://schemas.openxmlformats.org/officeDocument/2006/relationships/hyperlink" Target="https://digitalcloud.training/certification-training/aws-solutions-architect-associate/application-integration/amazon-mq/" TargetMode="External"/><Relationship Id="rId19" Type="http://schemas.openxmlformats.org/officeDocument/2006/relationships/hyperlink" Target="https://digitalcloud.training/certification-training/aws-solutions-architect-associate/database/amazon-rds/" TargetMode="External"/><Relationship Id="rId31" Type="http://schemas.openxmlformats.org/officeDocument/2006/relationships/hyperlink" Target="https://digitalcloud.training/certification-training/aws-solutions-architect-associate/migration/aws-snowball/" TargetMode="External"/><Relationship Id="rId44" Type="http://schemas.openxmlformats.org/officeDocument/2006/relationships/hyperlink" Target="https://digitalcloud.training/certification-training/aws-solutions-architect-associate/migration/aws-datasync/" TargetMode="External"/><Relationship Id="rId4" Type="http://schemas.openxmlformats.org/officeDocument/2006/relationships/image" Target="../media/image4.svg"/><Relationship Id="rId9" Type="http://schemas.openxmlformats.org/officeDocument/2006/relationships/hyperlink" Target="https://digitalcloud.training/certification-training/aws-solutions-architect-associate/networking-and-content-delivery/aws-direct-connect/" TargetMode="External"/><Relationship Id="rId14" Type="http://schemas.openxmlformats.org/officeDocument/2006/relationships/hyperlink" Target="https://digitalcloud.training/certification-training/aws-solutions-architect-associate/analytics/amazon-athena/" TargetMode="External"/><Relationship Id="rId22" Type="http://schemas.openxmlformats.org/officeDocument/2006/relationships/hyperlink" Target="https://digitalcloud.training/certification-training/aws-solutions-architect-associate/database/amazon-redshift/" TargetMode="External"/><Relationship Id="rId27" Type="http://schemas.openxmlformats.org/officeDocument/2006/relationships/hyperlink" Target="https://digitalcloud.training/certification-training/aws-solutions-architect-associate/database/amazon-elasticache/" TargetMode="External"/><Relationship Id="rId30" Type="http://schemas.openxmlformats.org/officeDocument/2006/relationships/hyperlink" Target="https://digitalcloud.training/certification-training/aws-solutions-architect-associate/analytics/amazon-emr/" TargetMode="External"/><Relationship Id="rId35" Type="http://schemas.openxmlformats.org/officeDocument/2006/relationships/hyperlink" Target="https://digitalcloud.training/certification-training/aws-solutions-architect-associate/management-tools/aws-cloudtrail/" TargetMode="External"/><Relationship Id="rId43" Type="http://schemas.openxmlformats.org/officeDocument/2006/relationships/hyperlink" Target="https://digitalcloud.training/certification-training/aws-solutions-architect-associate/application-integration/amazon-swf/" TargetMode="External"/><Relationship Id="rId48" Type="http://schemas.openxmlformats.org/officeDocument/2006/relationships/hyperlink" Target="https://digitalcloud.training/certification-training/aws-solutions-architect-associate/compute/aws-lambda/" TargetMode="External"/><Relationship Id="rId8" Type="http://schemas.openxmlformats.org/officeDocument/2006/relationships/hyperlink" Target="https://digitalcloud.training/certification-training/aws-solutions-architect-associate/compute/elastic-load-balancing/" TargetMode="External"/><Relationship Id="rId51" Type="http://schemas.openxmlformats.org/officeDocument/2006/relationships/image" Target="../media/image23.jpeg"/><Relationship Id="rId3" Type="http://schemas.openxmlformats.org/officeDocument/2006/relationships/image" Target="../media/image3.png"/><Relationship Id="rId12" Type="http://schemas.openxmlformats.org/officeDocument/2006/relationships/hyperlink" Target="https://digitalcloud.training/certification-training/aws-solutions-architect-associate/database/amazon-dynamodb/" TargetMode="External"/><Relationship Id="rId17" Type="http://schemas.openxmlformats.org/officeDocument/2006/relationships/hyperlink" Target="https://digitalcloud.training/certification-training/aws-solutions-architect-associate/database/amazon-aurora/" TargetMode="External"/><Relationship Id="rId25" Type="http://schemas.openxmlformats.org/officeDocument/2006/relationships/hyperlink" Target="https://digitalcloud.training/certification-training/aws-solutions-architect-associate/networking-and-content-delivery/amazon-route-53/" TargetMode="External"/><Relationship Id="rId33" Type="http://schemas.openxmlformats.org/officeDocument/2006/relationships/hyperlink" Target="https://digitalcloud.training/certification-training/aws-solutions-architect-associate/storage/amazon-fsx/" TargetMode="External"/><Relationship Id="rId38" Type="http://schemas.openxmlformats.org/officeDocument/2006/relationships/hyperlink" Target="https://digitalcloud.training/certification-training/aws-solutions-architect-associate/management-tools/amazon-cloudwatch/" TargetMode="External"/><Relationship Id="rId46" Type="http://schemas.openxmlformats.org/officeDocument/2006/relationships/hyperlink" Target="https://digitalcloud.training/certification-training/aws-solutions-architect-associate/networking-and-content-delivery/amazon-vpc/" TargetMode="External"/><Relationship Id="rId20" Type="http://schemas.openxmlformats.org/officeDocument/2006/relationships/hyperlink" Target="https://digitalcloud.training/certification-training/aws-solutions-architect-associate/compute/aws-auto-scaling/" TargetMode="External"/><Relationship Id="rId41" Type="http://schemas.openxmlformats.org/officeDocument/2006/relationships/hyperlink" Target="https://digitalcloud.training/certification-training/aws-solutions-architect-associate/security-identity-compliance/amazon-cognito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4A6E43-D64A-D749-B8A9-9BCA1F8FF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353160"/>
            <a:ext cx="7091300" cy="898581"/>
          </a:xfrm>
        </p:spPr>
        <p:txBody>
          <a:bodyPr anchor="ctr">
            <a:normAutofit/>
          </a:bodyPr>
          <a:lstStyle/>
          <a:p>
            <a:pPr algn="l"/>
            <a:r>
              <a:rPr lang="es-AR" sz="3400" dirty="0">
                <a:solidFill>
                  <a:srgbClr val="FFFFFF"/>
                </a:solidFill>
              </a:rPr>
              <a:t>Certificación AWS </a:t>
            </a:r>
            <a:r>
              <a:rPr lang="es-AR" sz="3400" dirty="0" err="1">
                <a:solidFill>
                  <a:srgbClr val="FFFFFF"/>
                </a:solidFill>
              </a:rPr>
              <a:t>Developer</a:t>
            </a:r>
            <a:r>
              <a:rPr lang="es-AR" sz="3400" dirty="0">
                <a:solidFill>
                  <a:srgbClr val="FFFFFF"/>
                </a:solidFill>
              </a:rPr>
              <a:t> Associate</a:t>
            </a: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2F2E6599-39A5-1D4C-A960-F9199F216F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6443723" y="3927189"/>
            <a:ext cx="5621425" cy="2332891"/>
          </a:xfrm>
          <a:prstGeom prst="rect">
            <a:avLst/>
          </a:prstGeom>
        </p:spPr>
      </p:pic>
      <p:pic>
        <p:nvPicPr>
          <p:cNvPr id="4" name="Imagen 3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DA19008D-131D-784E-A21B-B0B8A41DC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62" y="1782590"/>
            <a:ext cx="4787653" cy="311197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4B69C0DA-062D-EC41-9A93-D6E6CFF1AD05}"/>
              </a:ext>
            </a:extLst>
          </p:cNvPr>
          <p:cNvSpPr txBox="1">
            <a:spLocks/>
          </p:cNvSpPr>
          <p:nvPr/>
        </p:nvSpPr>
        <p:spPr>
          <a:xfrm>
            <a:off x="4813560" y="5523863"/>
            <a:ext cx="1503311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000" dirty="0">
                <a:solidFill>
                  <a:srgbClr val="FFFFFF"/>
                </a:solidFill>
              </a:rPr>
              <a:t>Powered By</a:t>
            </a:r>
          </a:p>
        </p:txBody>
      </p:sp>
    </p:spTree>
    <p:extLst>
      <p:ext uri="{BB962C8B-B14F-4D97-AF65-F5344CB8AC3E}">
        <p14:creationId xmlns:p14="http://schemas.microsoft.com/office/powerpoint/2010/main" val="295864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e diapositiva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148623"/>
            <a:ext cx="11340000" cy="540000"/>
          </a:xfrm>
        </p:spPr>
        <p:txBody>
          <a:bodyPr rtlCol="0">
            <a:normAutofit/>
          </a:bodyPr>
          <a:lstStyle/>
          <a:p>
            <a:pPr algn="ctr"/>
            <a:r>
              <a:rPr lang="es-AR" sz="3000" dirty="0">
                <a:solidFill>
                  <a:srgbClr val="FFFFFF"/>
                </a:solidFill>
              </a:rPr>
              <a:t>Path to AWS </a:t>
            </a:r>
            <a:r>
              <a:rPr lang="es-AR" sz="3000" dirty="0" err="1">
                <a:solidFill>
                  <a:srgbClr val="FFFFFF"/>
                </a:solidFill>
              </a:rPr>
              <a:t>Developer</a:t>
            </a:r>
            <a:r>
              <a:rPr lang="es-AR" sz="3000" dirty="0">
                <a:solidFill>
                  <a:srgbClr val="FFFFFF"/>
                </a:solidFill>
              </a:rPr>
              <a:t> Associate Certification</a:t>
            </a:r>
            <a:endParaRPr lang="es-ES" sz="3000" dirty="0">
              <a:solidFill>
                <a:schemeClr val="bg1"/>
              </a:solidFill>
            </a:endParaRPr>
          </a:p>
        </p:txBody>
      </p:sp>
      <p:grpSp>
        <p:nvGrpSpPr>
          <p:cNvPr id="13" name="Grupo 12" title="Hito">
            <a:extLst>
              <a:ext uri="{FF2B5EF4-FFF2-40B4-BE49-F238E27FC236}">
                <a16:creationId xmlns:a16="http://schemas.microsoft.com/office/drawing/2014/main" id="{D8F0AA51-0182-894D-ADE8-83EF405DBE4E}"/>
              </a:ext>
            </a:extLst>
          </p:cNvPr>
          <p:cNvGrpSpPr/>
          <p:nvPr/>
        </p:nvGrpSpPr>
        <p:grpSpPr>
          <a:xfrm>
            <a:off x="0" y="1149208"/>
            <a:ext cx="2444817" cy="643738"/>
            <a:chOff x="3047824" y="3575569"/>
            <a:chExt cx="4288269" cy="643738"/>
          </a:xfrm>
        </p:grpSpPr>
        <p:grpSp>
          <p:nvGrpSpPr>
            <p:cNvPr id="14" name="Grupo 13" title="Texto de hito">
              <a:extLst>
                <a:ext uri="{FF2B5EF4-FFF2-40B4-BE49-F238E27FC236}">
                  <a16:creationId xmlns:a16="http://schemas.microsoft.com/office/drawing/2014/main" id="{D678D4B3-216B-3242-9E21-CCA3C446C649}"/>
                </a:ext>
              </a:extLst>
            </p:cNvPr>
            <p:cNvGrpSpPr/>
            <p:nvPr/>
          </p:nvGrpSpPr>
          <p:grpSpPr>
            <a:xfrm>
              <a:off x="3674980" y="3648568"/>
              <a:ext cx="3661113" cy="462344"/>
              <a:chOff x="2110553" y="2162177"/>
              <a:chExt cx="3661113" cy="462344"/>
            </a:xfrm>
          </p:grpSpPr>
          <p:sp>
            <p:nvSpPr>
              <p:cNvPr id="20" name="Cuadro de texto 120">
                <a:extLst>
                  <a:ext uri="{FF2B5EF4-FFF2-40B4-BE49-F238E27FC236}">
                    <a16:creationId xmlns:a16="http://schemas.microsoft.com/office/drawing/2014/main" id="{C275B3F5-E3BD-C24E-B530-B94BA2AC061C}"/>
                  </a:ext>
                </a:extLst>
              </p:cNvPr>
              <p:cNvSpPr txBox="1"/>
              <p:nvPr/>
            </p:nvSpPr>
            <p:spPr>
              <a:xfrm>
                <a:off x="2110553" y="2162177"/>
                <a:ext cx="366111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AR" dirty="0">
                    <a:solidFill>
                      <a:schemeClr val="bg1">
                        <a:lumMod val="85000"/>
                      </a:schemeClr>
                    </a:solidFill>
                  </a:rPr>
                  <a:t>Roadmap &amp; Work</a:t>
                </a:r>
                <a:r>
                  <a:rPr lang="es-ES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</a:p>
            </p:txBody>
          </p:sp>
          <p:sp>
            <p:nvSpPr>
              <p:cNvPr id="21" name="Cuadro de texto 121">
                <a:extLst>
                  <a:ext uri="{FF2B5EF4-FFF2-40B4-BE49-F238E27FC236}">
                    <a16:creationId xmlns:a16="http://schemas.microsoft.com/office/drawing/2014/main" id="{97234EEA-54F9-084B-A463-35D3E2AA64E6}"/>
                  </a:ext>
                </a:extLst>
              </p:cNvPr>
              <p:cNvSpPr txBox="1"/>
              <p:nvPr/>
            </p:nvSpPr>
            <p:spPr>
              <a:xfrm>
                <a:off x="2110554" y="2470633"/>
                <a:ext cx="3060951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endParaRPr lang="es-ES" sz="10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5" name="Rectángulo: Esquinas redondeadas 138" title="Gráfico de hito">
              <a:extLst>
                <a:ext uri="{FF2B5EF4-FFF2-40B4-BE49-F238E27FC236}">
                  <a16:creationId xmlns:a16="http://schemas.microsoft.com/office/drawing/2014/main" id="{8BE126CC-9D88-5B46-8E93-9E75FB1EB2B7}"/>
                </a:ext>
              </a:extLst>
            </p:cNvPr>
            <p:cNvSpPr/>
            <p:nvPr/>
          </p:nvSpPr>
          <p:spPr>
            <a:xfrm>
              <a:off x="3646123" y="4065430"/>
              <a:ext cx="3490298" cy="15387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6" name="Gráfico 15" title="Marcador de hito">
              <a:extLst>
                <a:ext uri="{FF2B5EF4-FFF2-40B4-BE49-F238E27FC236}">
                  <a16:creationId xmlns:a16="http://schemas.microsoft.com/office/drawing/2014/main" id="{531EFFBF-775D-7945-9877-669FBEE11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3525" t="18748" r="17129" b="44918"/>
            <a:stretch/>
          </p:blipFill>
          <p:spPr>
            <a:xfrm flipH="1">
              <a:off x="3047824" y="3575569"/>
              <a:ext cx="573660" cy="422383"/>
            </a:xfrm>
            <a:prstGeom prst="rect">
              <a:avLst/>
            </a:prstGeom>
          </p:spPr>
        </p:pic>
      </p:grpSp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329C33B4-B7F8-C948-855B-02BEB376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10847558" y="177836"/>
            <a:ext cx="1230812" cy="510787"/>
          </a:xfrm>
          <a:prstGeom prst="rect">
            <a:avLst/>
          </a:prstGeom>
        </p:spPr>
      </p:pic>
      <p:pic>
        <p:nvPicPr>
          <p:cNvPr id="18" name="Imagen 17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D8CD2131-768F-084D-99D0-4FEC4C74EF3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30" y="148623"/>
            <a:ext cx="1230812" cy="80002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FBF2EE7-3547-1E48-B08A-AAAB3A150C8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287" y="1083714"/>
            <a:ext cx="4485103" cy="1331798"/>
          </a:xfrm>
          <a:prstGeom prst="rect">
            <a:avLst/>
          </a:prstGeom>
        </p:spPr>
      </p:pic>
      <p:pic>
        <p:nvPicPr>
          <p:cNvPr id="47" name="Gráfico 46" title="Marcador de hito">
            <a:extLst>
              <a:ext uri="{FF2B5EF4-FFF2-40B4-BE49-F238E27FC236}">
                <a16:creationId xmlns:a16="http://schemas.microsoft.com/office/drawing/2014/main" id="{15044090-29C2-DC4B-8309-C55A464E3D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525" t="18748" r="17129" b="44918"/>
          <a:stretch/>
        </p:blipFill>
        <p:spPr>
          <a:xfrm flipH="1">
            <a:off x="11482272" y="1011015"/>
            <a:ext cx="492492" cy="422383"/>
          </a:xfrm>
          <a:prstGeom prst="rect">
            <a:avLst/>
          </a:prstGeom>
        </p:spPr>
      </p:pic>
      <p:sp>
        <p:nvSpPr>
          <p:cNvPr id="48" name="Rectángulo 47">
            <a:extLst>
              <a:ext uri="{FF2B5EF4-FFF2-40B4-BE49-F238E27FC236}">
                <a16:creationId xmlns:a16="http://schemas.microsoft.com/office/drawing/2014/main" id="{3C942C63-51F9-2645-BFDC-3BA272E57640}"/>
              </a:ext>
            </a:extLst>
          </p:cNvPr>
          <p:cNvSpPr/>
          <p:nvPr/>
        </p:nvSpPr>
        <p:spPr>
          <a:xfrm>
            <a:off x="11644509" y="1103351"/>
            <a:ext cx="346708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es-ES" sz="1200" dirty="0">
                <a:solidFill>
                  <a:schemeClr val="bg1">
                    <a:lumMod val="85000"/>
                  </a:schemeClr>
                </a:solidFill>
              </a:rPr>
              <a:t>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F33DD2-FC7A-3A4C-B64E-39FF0DCDEA5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1481" y="1667283"/>
            <a:ext cx="4044561" cy="2291381"/>
          </a:xfrm>
          <a:prstGeom prst="rect">
            <a:avLst/>
          </a:prstGeom>
        </p:spPr>
      </p:pic>
      <p:pic>
        <p:nvPicPr>
          <p:cNvPr id="52" name="Gráfico 51" title="Marcador de hito">
            <a:extLst>
              <a:ext uri="{FF2B5EF4-FFF2-40B4-BE49-F238E27FC236}">
                <a16:creationId xmlns:a16="http://schemas.microsoft.com/office/drawing/2014/main" id="{6BA1E2E2-1265-C34E-A9B3-6513CA9020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525" t="18748" r="17129" b="44918"/>
          <a:stretch/>
        </p:blipFill>
        <p:spPr>
          <a:xfrm flipH="1">
            <a:off x="6342440" y="1600569"/>
            <a:ext cx="492492" cy="422383"/>
          </a:xfrm>
          <a:prstGeom prst="rect">
            <a:avLst/>
          </a:prstGeom>
        </p:spPr>
      </p:pic>
      <p:sp>
        <p:nvSpPr>
          <p:cNvPr id="53" name="Rectángulo 52">
            <a:extLst>
              <a:ext uri="{FF2B5EF4-FFF2-40B4-BE49-F238E27FC236}">
                <a16:creationId xmlns:a16="http://schemas.microsoft.com/office/drawing/2014/main" id="{1D4D1FE5-291D-5842-9AD3-DD88B0C3136A}"/>
              </a:ext>
            </a:extLst>
          </p:cNvPr>
          <p:cNvSpPr/>
          <p:nvPr/>
        </p:nvSpPr>
        <p:spPr>
          <a:xfrm>
            <a:off x="6505438" y="1700735"/>
            <a:ext cx="346708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es-ES" sz="1200" dirty="0">
                <a:solidFill>
                  <a:schemeClr val="bg1">
                    <a:lumMod val="85000"/>
                  </a:schemeClr>
                </a:solidFill>
              </a:rPr>
              <a:t>B</a:t>
            </a:r>
          </a:p>
        </p:txBody>
      </p:sp>
      <p:sp>
        <p:nvSpPr>
          <p:cNvPr id="4" name="Flecha curvada hacia la derecha 3">
            <a:extLst>
              <a:ext uri="{FF2B5EF4-FFF2-40B4-BE49-F238E27FC236}">
                <a16:creationId xmlns:a16="http://schemas.microsoft.com/office/drawing/2014/main" id="{ADC4B2B7-7B3B-2D48-922F-86D2DA7E492D}"/>
              </a:ext>
            </a:extLst>
          </p:cNvPr>
          <p:cNvSpPr/>
          <p:nvPr/>
        </p:nvSpPr>
        <p:spPr>
          <a:xfrm rot="3975550" flipH="1">
            <a:off x="7327919" y="2009099"/>
            <a:ext cx="700510" cy="2659128"/>
          </a:xfrm>
          <a:prstGeom prst="curvedRightArrow">
            <a:avLst>
              <a:gd name="adj1" fmla="val 19386"/>
              <a:gd name="adj2" fmla="val 47723"/>
              <a:gd name="adj3" fmla="val 45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pic>
        <p:nvPicPr>
          <p:cNvPr id="1028" name="Picture 4" descr="Fórmate con los cursos gratuitos de NETEC | Intersoftware - Red de  Empresarios del Software de Colombia.">
            <a:extLst>
              <a:ext uri="{FF2B5EF4-FFF2-40B4-BE49-F238E27FC236}">
                <a16:creationId xmlns:a16="http://schemas.microsoft.com/office/drawing/2014/main" id="{D73D819C-CC20-BB43-BB56-DEA3DC36A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394" y="4473707"/>
            <a:ext cx="3465362" cy="181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áfico 53" title="Marcador de hito">
            <a:extLst>
              <a:ext uri="{FF2B5EF4-FFF2-40B4-BE49-F238E27FC236}">
                <a16:creationId xmlns:a16="http://schemas.microsoft.com/office/drawing/2014/main" id="{F2935722-34E1-B44C-8E25-BFD209E07B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525" t="18748" r="17129" b="44918"/>
          <a:stretch/>
        </p:blipFill>
        <p:spPr>
          <a:xfrm flipH="1">
            <a:off x="3683754" y="4401014"/>
            <a:ext cx="492492" cy="422383"/>
          </a:xfrm>
          <a:prstGeom prst="rect">
            <a:avLst/>
          </a:prstGeom>
        </p:spPr>
      </p:pic>
      <p:sp>
        <p:nvSpPr>
          <p:cNvPr id="55" name="Rectángulo 54">
            <a:extLst>
              <a:ext uri="{FF2B5EF4-FFF2-40B4-BE49-F238E27FC236}">
                <a16:creationId xmlns:a16="http://schemas.microsoft.com/office/drawing/2014/main" id="{0D72514D-9A5C-D044-9640-BF1073922607}"/>
              </a:ext>
            </a:extLst>
          </p:cNvPr>
          <p:cNvSpPr/>
          <p:nvPr/>
        </p:nvSpPr>
        <p:spPr>
          <a:xfrm>
            <a:off x="3829538" y="4473707"/>
            <a:ext cx="346708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rtl="0"/>
            <a:r>
              <a:rPr lang="es-ES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</a:p>
        </p:txBody>
      </p:sp>
      <p:sp>
        <p:nvSpPr>
          <p:cNvPr id="56" name="Flecha curvada hacia la derecha 55">
            <a:extLst>
              <a:ext uri="{FF2B5EF4-FFF2-40B4-BE49-F238E27FC236}">
                <a16:creationId xmlns:a16="http://schemas.microsoft.com/office/drawing/2014/main" id="{77869B24-1F12-1343-86FE-C160A1E83873}"/>
              </a:ext>
            </a:extLst>
          </p:cNvPr>
          <p:cNvSpPr/>
          <p:nvPr/>
        </p:nvSpPr>
        <p:spPr>
          <a:xfrm rot="1854270">
            <a:off x="1027834" y="2069789"/>
            <a:ext cx="723410" cy="2457474"/>
          </a:xfrm>
          <a:prstGeom prst="curvedRightArrow">
            <a:avLst>
              <a:gd name="adj1" fmla="val 19386"/>
              <a:gd name="adj2" fmla="val 47723"/>
              <a:gd name="adj3" fmla="val 45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57" name="Flecha curvada hacia la derecha 56">
            <a:extLst>
              <a:ext uri="{FF2B5EF4-FFF2-40B4-BE49-F238E27FC236}">
                <a16:creationId xmlns:a16="http://schemas.microsoft.com/office/drawing/2014/main" id="{3210597F-6C69-8644-9586-B13CD95557B3}"/>
              </a:ext>
            </a:extLst>
          </p:cNvPr>
          <p:cNvSpPr/>
          <p:nvPr/>
        </p:nvSpPr>
        <p:spPr>
          <a:xfrm rot="16026102">
            <a:off x="6626529" y="3368704"/>
            <a:ext cx="631726" cy="5901993"/>
          </a:xfrm>
          <a:prstGeom prst="curvedRightArrow">
            <a:avLst>
              <a:gd name="adj1" fmla="val 47723"/>
              <a:gd name="adj2" fmla="val 95050"/>
              <a:gd name="adj3" fmla="val 516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34F033B-E50F-9E4E-A462-26B6FD73BEF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61" y="4750706"/>
            <a:ext cx="926272" cy="143263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D042BFD-97BC-A147-9259-2C659452FD68}"/>
              </a:ext>
            </a:extLst>
          </p:cNvPr>
          <p:cNvSpPr/>
          <p:nvPr/>
        </p:nvSpPr>
        <p:spPr>
          <a:xfrm>
            <a:off x="8829096" y="2446488"/>
            <a:ext cx="29148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  <a:hlinkClick r:id="rId11"/>
              </a:rPr>
              <a:t>http://lksprod.dst.ibm.com/collection/goto?id=179</a:t>
            </a:r>
            <a:endParaRPr lang="es-AR" sz="1000" dirty="0">
              <a:solidFill>
                <a:schemeClr val="bg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B3D3857-8033-E14F-AD2B-1528F0AE7741}"/>
              </a:ext>
            </a:extLst>
          </p:cNvPr>
          <p:cNvSpPr/>
          <p:nvPr/>
        </p:nvSpPr>
        <p:spPr>
          <a:xfrm>
            <a:off x="4127864" y="3948340"/>
            <a:ext cx="2377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000" dirty="0">
                <a:solidFill>
                  <a:schemeClr val="bg1"/>
                </a:solidFill>
                <a:hlinkClick r:id="rId12"/>
              </a:rPr>
              <a:t>https://aws.amazon.com/es/certification/</a:t>
            </a:r>
            <a:endParaRPr lang="es-AR" sz="100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45B3D70-60CF-0C49-99D5-4C7BF1842F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61019" y="4473707"/>
            <a:ext cx="1882884" cy="188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7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e diapositiva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148623"/>
            <a:ext cx="11340000" cy="540000"/>
          </a:xfrm>
        </p:spPr>
        <p:txBody>
          <a:bodyPr rtlCol="0">
            <a:normAutofit/>
          </a:bodyPr>
          <a:lstStyle/>
          <a:p>
            <a:pPr algn="ctr"/>
            <a:r>
              <a:rPr lang="es-AR" sz="3000" dirty="0">
                <a:solidFill>
                  <a:srgbClr val="FFFFFF"/>
                </a:solidFill>
              </a:rPr>
              <a:t>Path to AWS </a:t>
            </a:r>
            <a:r>
              <a:rPr lang="es-AR" sz="3000" dirty="0" err="1">
                <a:solidFill>
                  <a:srgbClr val="FFFFFF"/>
                </a:solidFill>
              </a:rPr>
              <a:t>Developer</a:t>
            </a:r>
            <a:r>
              <a:rPr lang="es-AR" sz="3000" dirty="0">
                <a:solidFill>
                  <a:srgbClr val="FFFFFF"/>
                </a:solidFill>
              </a:rPr>
              <a:t> Associate Certification</a:t>
            </a:r>
            <a:endParaRPr lang="es-ES" sz="3000" dirty="0">
              <a:solidFill>
                <a:schemeClr val="bg1"/>
              </a:solidFill>
            </a:endParaRPr>
          </a:p>
        </p:txBody>
      </p:sp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329C33B4-B7F8-C948-855B-02BEB3762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10847558" y="177836"/>
            <a:ext cx="1230812" cy="510787"/>
          </a:xfrm>
          <a:prstGeom prst="rect">
            <a:avLst/>
          </a:prstGeom>
        </p:spPr>
      </p:pic>
      <p:pic>
        <p:nvPicPr>
          <p:cNvPr id="18" name="Imagen 17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D8CD2131-768F-084D-99D0-4FEC4C74EF3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30" y="148623"/>
            <a:ext cx="1230812" cy="800028"/>
          </a:xfrm>
          <a:prstGeom prst="rect">
            <a:avLst/>
          </a:prstGeom>
        </p:spPr>
      </p:pic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9988B361-C625-8047-A0E9-413036440E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26400"/>
              </p:ext>
            </p:extLst>
          </p:nvPr>
        </p:nvGraphicFramePr>
        <p:xfrm>
          <a:off x="1168400" y="1571861"/>
          <a:ext cx="6609724" cy="3999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" name="Cuadro de texto 120">
            <a:extLst>
              <a:ext uri="{FF2B5EF4-FFF2-40B4-BE49-F238E27FC236}">
                <a16:creationId xmlns:a16="http://schemas.microsoft.com/office/drawing/2014/main" id="{EA34DABC-F1BB-C94F-AA93-7AD33DC18991}"/>
              </a:ext>
            </a:extLst>
          </p:cNvPr>
          <p:cNvSpPr txBox="1"/>
          <p:nvPr/>
        </p:nvSpPr>
        <p:spPr>
          <a:xfrm>
            <a:off x="8011850" y="2875002"/>
            <a:ext cx="375415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 err="1">
                <a:solidFill>
                  <a:schemeClr val="bg1">
                    <a:lumMod val="85000"/>
                  </a:schemeClr>
                </a:solidFill>
              </a:rPr>
              <a:t>Netec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 =&gt; 1 semana</a:t>
            </a:r>
          </a:p>
          <a:p>
            <a:pPr marL="285750" indent="-285750">
              <a:buFontTx/>
              <a:buChar char="-"/>
            </a:pPr>
            <a:r>
              <a:rPr lang="es-ES" dirty="0" err="1">
                <a:solidFill>
                  <a:schemeClr val="bg1">
                    <a:lumMod val="85000"/>
                  </a:schemeClr>
                </a:solidFill>
              </a:rPr>
              <a:t>Udemy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85000"/>
                  </a:schemeClr>
                </a:solidFill>
              </a:rPr>
              <a:t>Course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 =&gt; No más de 1 mes</a:t>
            </a: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Exámenes </a:t>
            </a:r>
            <a:r>
              <a:rPr lang="es-ES" dirty="0" err="1">
                <a:solidFill>
                  <a:schemeClr val="bg1">
                    <a:lumMod val="85000"/>
                  </a:schemeClr>
                </a:solidFill>
              </a:rPr>
              <a:t>Udemy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 =&gt; 15 días</a:t>
            </a:r>
          </a:p>
          <a:p>
            <a:endParaRPr lang="es-E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764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e diapositiva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148623"/>
            <a:ext cx="11340000" cy="540000"/>
          </a:xfrm>
        </p:spPr>
        <p:txBody>
          <a:bodyPr rtlCol="0">
            <a:normAutofit/>
          </a:bodyPr>
          <a:lstStyle/>
          <a:p>
            <a:pPr algn="ctr"/>
            <a:r>
              <a:rPr lang="es-AR" sz="3000" dirty="0">
                <a:solidFill>
                  <a:srgbClr val="FFFFFF"/>
                </a:solidFill>
              </a:rPr>
              <a:t>Path to AWS </a:t>
            </a:r>
            <a:r>
              <a:rPr lang="es-AR" sz="3000" dirty="0" err="1">
                <a:solidFill>
                  <a:srgbClr val="FFFFFF"/>
                </a:solidFill>
              </a:rPr>
              <a:t>Developer</a:t>
            </a:r>
            <a:r>
              <a:rPr lang="es-AR" sz="3000" dirty="0">
                <a:solidFill>
                  <a:srgbClr val="FFFFFF"/>
                </a:solidFill>
              </a:rPr>
              <a:t> Associate Certification</a:t>
            </a:r>
            <a:endParaRPr lang="es-ES" sz="3000" dirty="0">
              <a:solidFill>
                <a:schemeClr val="bg1"/>
              </a:solidFill>
            </a:endParaRPr>
          </a:p>
        </p:txBody>
      </p:sp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329C33B4-B7F8-C948-855B-02BEB3762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10847558" y="177836"/>
            <a:ext cx="1230812" cy="510787"/>
          </a:xfrm>
          <a:prstGeom prst="rect">
            <a:avLst/>
          </a:prstGeom>
        </p:spPr>
      </p:pic>
      <p:pic>
        <p:nvPicPr>
          <p:cNvPr id="18" name="Imagen 17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D8CD2131-768F-084D-99D0-4FEC4C74EF3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30" y="148623"/>
            <a:ext cx="1230812" cy="800028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1F25A829-5209-0740-9516-E52BF951F8CD}"/>
              </a:ext>
            </a:extLst>
          </p:cNvPr>
          <p:cNvGrpSpPr/>
          <p:nvPr/>
        </p:nvGrpSpPr>
        <p:grpSpPr>
          <a:xfrm>
            <a:off x="243796" y="1214534"/>
            <a:ext cx="2523932" cy="1318959"/>
            <a:chOff x="3983711" y="948651"/>
            <a:chExt cx="2763598" cy="1450889"/>
          </a:xfrm>
        </p:grpSpPr>
        <p:pic>
          <p:nvPicPr>
            <p:cNvPr id="2052" name="Picture 4" descr="Udemy logo - Comunidad Blogger">
              <a:extLst>
                <a:ext uri="{FF2B5EF4-FFF2-40B4-BE49-F238E27FC236}">
                  <a16:creationId xmlns:a16="http://schemas.microsoft.com/office/drawing/2014/main" id="{C5DEF5DF-FF4E-6F44-91ED-ABF2E1CD84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3711" y="948651"/>
              <a:ext cx="2763598" cy="1450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Imagen 29" descr="Icono&#10;&#10;Descripción generada automáticamente">
              <a:extLst>
                <a:ext uri="{FF2B5EF4-FFF2-40B4-BE49-F238E27FC236}">
                  <a16:creationId xmlns:a16="http://schemas.microsoft.com/office/drawing/2014/main" id="{33566635-7598-1D43-A34B-490366C311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 b="-1"/>
            <a:stretch/>
          </p:blipFill>
          <p:spPr>
            <a:xfrm>
              <a:off x="5516497" y="1888753"/>
              <a:ext cx="1230812" cy="510787"/>
            </a:xfrm>
            <a:prstGeom prst="rect">
              <a:avLst/>
            </a:prstGeom>
          </p:spPr>
        </p:pic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0A804625-0A34-FC45-A926-1166F177382B}"/>
              </a:ext>
            </a:extLst>
          </p:cNvPr>
          <p:cNvSpPr txBox="1"/>
          <p:nvPr/>
        </p:nvSpPr>
        <p:spPr>
          <a:xfrm>
            <a:off x="3047998" y="3896792"/>
            <a:ext cx="5217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err="1">
                <a:solidFill>
                  <a:schemeClr val="bg1"/>
                </a:solidFill>
              </a:rPr>
              <a:t>Practice</a:t>
            </a:r>
            <a:r>
              <a:rPr lang="es-AR" b="1" dirty="0">
                <a:solidFill>
                  <a:schemeClr val="bg1"/>
                </a:solidFill>
              </a:rPr>
              <a:t> </a:t>
            </a:r>
            <a:r>
              <a:rPr lang="es-AR" b="1" dirty="0" err="1">
                <a:solidFill>
                  <a:schemeClr val="bg1"/>
                </a:solidFill>
              </a:rPr>
              <a:t>Exams</a:t>
            </a:r>
            <a:r>
              <a:rPr lang="es-AR" b="1" dirty="0">
                <a:solidFill>
                  <a:schemeClr val="bg1"/>
                </a:solidFill>
              </a:rPr>
              <a:t>: </a:t>
            </a:r>
            <a:r>
              <a:rPr lang="es-AR" dirty="0">
                <a:solidFill>
                  <a:schemeClr val="bg1"/>
                </a:solidFill>
              </a:rPr>
              <a:t>Primer intento y Segundo intento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FEB1560-0A99-524A-B49A-060CDD8A1766}"/>
              </a:ext>
            </a:extLst>
          </p:cNvPr>
          <p:cNvSpPr txBox="1"/>
          <p:nvPr/>
        </p:nvSpPr>
        <p:spPr>
          <a:xfrm>
            <a:off x="3047999" y="1083267"/>
            <a:ext cx="114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>
                <a:solidFill>
                  <a:schemeClr val="bg1"/>
                </a:solidFill>
              </a:rPr>
              <a:t>Courses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96A3ED7-775D-E643-91F3-4962D6A1D431}"/>
              </a:ext>
            </a:extLst>
          </p:cNvPr>
          <p:cNvSpPr/>
          <p:nvPr/>
        </p:nvSpPr>
        <p:spPr>
          <a:xfrm>
            <a:off x="3047999" y="2920989"/>
            <a:ext cx="8471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0070C0"/>
                </a:solidFill>
              </a:rPr>
              <a:t>https://</a:t>
            </a:r>
            <a:r>
              <a:rPr lang="es-AR" dirty="0" err="1">
                <a:solidFill>
                  <a:srgbClr val="0070C0"/>
                </a:solidFill>
              </a:rPr>
              <a:t>ibm-learning.udemy.com</a:t>
            </a:r>
            <a:r>
              <a:rPr lang="es-AR" dirty="0">
                <a:solidFill>
                  <a:srgbClr val="0070C0"/>
                </a:solidFill>
              </a:rPr>
              <a:t>/</a:t>
            </a:r>
            <a:r>
              <a:rPr lang="es-AR" dirty="0" err="1">
                <a:solidFill>
                  <a:srgbClr val="0070C0"/>
                </a:solidFill>
              </a:rPr>
              <a:t>course</a:t>
            </a:r>
            <a:r>
              <a:rPr lang="es-AR" dirty="0">
                <a:solidFill>
                  <a:srgbClr val="0070C0"/>
                </a:solidFill>
              </a:rPr>
              <a:t>/aws-certified-developer-associate-dva-c01/</a:t>
            </a:r>
            <a:r>
              <a:rPr lang="es-AR" dirty="0" err="1">
                <a:solidFill>
                  <a:srgbClr val="0070C0"/>
                </a:solidFill>
              </a:rPr>
              <a:t>learn</a:t>
            </a:r>
            <a:r>
              <a:rPr lang="es-AR" dirty="0">
                <a:solidFill>
                  <a:srgbClr val="0070C0"/>
                </a:solidFill>
              </a:rPr>
              <a:t>/</a:t>
            </a:r>
            <a:r>
              <a:rPr lang="es-AR" dirty="0" err="1">
                <a:solidFill>
                  <a:srgbClr val="0070C0"/>
                </a:solidFill>
              </a:rPr>
              <a:t>lecture</a:t>
            </a:r>
            <a:r>
              <a:rPr lang="es-AR" dirty="0">
                <a:solidFill>
                  <a:srgbClr val="0070C0"/>
                </a:solidFill>
              </a:rPr>
              <a:t>/11851506?start=30#overview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15A17B7-58B6-E247-8B1C-3838C0D61C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999" y="1423990"/>
            <a:ext cx="5357490" cy="131896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0AFD27D-788C-3849-A0B2-3449EA569973}"/>
              </a:ext>
            </a:extLst>
          </p:cNvPr>
          <p:cNvSpPr/>
          <p:nvPr/>
        </p:nvSpPr>
        <p:spPr>
          <a:xfrm>
            <a:off x="3047999" y="5747909"/>
            <a:ext cx="8718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0070C0"/>
                </a:solidFill>
              </a:rPr>
              <a:t>https://</a:t>
            </a:r>
            <a:r>
              <a:rPr lang="es-AR" dirty="0" err="1">
                <a:solidFill>
                  <a:srgbClr val="0070C0"/>
                </a:solidFill>
              </a:rPr>
              <a:t>ibm-learning.udemy.com</a:t>
            </a:r>
            <a:r>
              <a:rPr lang="es-AR" dirty="0">
                <a:solidFill>
                  <a:srgbClr val="0070C0"/>
                </a:solidFill>
              </a:rPr>
              <a:t>/</a:t>
            </a:r>
            <a:r>
              <a:rPr lang="es-AR" dirty="0" err="1">
                <a:solidFill>
                  <a:srgbClr val="0070C0"/>
                </a:solidFill>
              </a:rPr>
              <a:t>course</a:t>
            </a:r>
            <a:r>
              <a:rPr lang="es-AR" dirty="0">
                <a:solidFill>
                  <a:srgbClr val="0070C0"/>
                </a:solidFill>
              </a:rPr>
              <a:t>/</a:t>
            </a:r>
            <a:r>
              <a:rPr lang="es-AR" dirty="0" err="1">
                <a:solidFill>
                  <a:srgbClr val="0070C0"/>
                </a:solidFill>
              </a:rPr>
              <a:t>aws-developer-associate-practice-exams</a:t>
            </a:r>
            <a:r>
              <a:rPr lang="es-AR" dirty="0">
                <a:solidFill>
                  <a:srgbClr val="0070C0"/>
                </a:solidFill>
              </a:rPr>
              <a:t>/</a:t>
            </a:r>
            <a:r>
              <a:rPr lang="es-AR" dirty="0" err="1">
                <a:solidFill>
                  <a:srgbClr val="0070C0"/>
                </a:solidFill>
              </a:rPr>
              <a:t>learn</a:t>
            </a:r>
            <a:r>
              <a:rPr lang="es-AR" dirty="0">
                <a:solidFill>
                  <a:srgbClr val="0070C0"/>
                </a:solidFill>
              </a:rPr>
              <a:t>/</a:t>
            </a:r>
            <a:r>
              <a:rPr lang="es-AR" dirty="0" err="1">
                <a:solidFill>
                  <a:srgbClr val="0070C0"/>
                </a:solidFill>
              </a:rPr>
              <a:t>quiz</a:t>
            </a:r>
            <a:r>
              <a:rPr lang="es-AR" dirty="0">
                <a:solidFill>
                  <a:srgbClr val="0070C0"/>
                </a:solidFill>
              </a:rPr>
              <a:t>/4852744/</a:t>
            </a:r>
            <a:r>
              <a:rPr lang="es-AR" dirty="0" err="1">
                <a:solidFill>
                  <a:srgbClr val="0070C0"/>
                </a:solidFill>
              </a:rPr>
              <a:t>results?expanded</a:t>
            </a:r>
            <a:r>
              <a:rPr lang="es-AR" dirty="0">
                <a:solidFill>
                  <a:srgbClr val="0070C0"/>
                </a:solidFill>
              </a:rPr>
              <a:t>=482142222#overview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E2DC64D-1440-FF43-9079-8B2010358B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2088" y="4296956"/>
            <a:ext cx="3193885" cy="142675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CEDA0EF-B75D-0C4D-8068-12DB8608D0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6674" y="4296956"/>
            <a:ext cx="3155874" cy="1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24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e diapositiva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148623"/>
            <a:ext cx="11340000" cy="540000"/>
          </a:xfrm>
        </p:spPr>
        <p:txBody>
          <a:bodyPr rtlCol="0">
            <a:normAutofit/>
          </a:bodyPr>
          <a:lstStyle/>
          <a:p>
            <a:pPr algn="ctr"/>
            <a:r>
              <a:rPr lang="es-AR" sz="3000" dirty="0">
                <a:solidFill>
                  <a:srgbClr val="FFFFFF"/>
                </a:solidFill>
              </a:rPr>
              <a:t>Path to AWS </a:t>
            </a:r>
            <a:r>
              <a:rPr lang="es-AR" sz="3000" dirty="0" err="1">
                <a:solidFill>
                  <a:srgbClr val="FFFFFF"/>
                </a:solidFill>
              </a:rPr>
              <a:t>Developer</a:t>
            </a:r>
            <a:r>
              <a:rPr lang="es-AR" sz="3000" dirty="0">
                <a:solidFill>
                  <a:srgbClr val="FFFFFF"/>
                </a:solidFill>
              </a:rPr>
              <a:t> Associate Certification</a:t>
            </a:r>
            <a:endParaRPr lang="es-ES" sz="3000" dirty="0">
              <a:solidFill>
                <a:schemeClr val="bg1"/>
              </a:solidFill>
            </a:endParaRPr>
          </a:p>
        </p:txBody>
      </p:sp>
      <p:grpSp>
        <p:nvGrpSpPr>
          <p:cNvPr id="14" name="Grupo 13" title="Texto de hito">
            <a:extLst>
              <a:ext uri="{FF2B5EF4-FFF2-40B4-BE49-F238E27FC236}">
                <a16:creationId xmlns:a16="http://schemas.microsoft.com/office/drawing/2014/main" id="{D678D4B3-216B-3242-9E21-CCA3C446C649}"/>
              </a:ext>
            </a:extLst>
          </p:cNvPr>
          <p:cNvGrpSpPr/>
          <p:nvPr/>
        </p:nvGrpSpPr>
        <p:grpSpPr>
          <a:xfrm>
            <a:off x="2532270" y="1934275"/>
            <a:ext cx="5689259" cy="1938992"/>
            <a:chOff x="2081696" y="1646522"/>
            <a:chExt cx="3661113" cy="1938992"/>
          </a:xfrm>
        </p:grpSpPr>
        <p:sp>
          <p:nvSpPr>
            <p:cNvPr id="20" name="Cuadro de texto 120">
              <a:extLst>
                <a:ext uri="{FF2B5EF4-FFF2-40B4-BE49-F238E27FC236}">
                  <a16:creationId xmlns:a16="http://schemas.microsoft.com/office/drawing/2014/main" id="{C275B3F5-E3BD-C24E-B530-B94BA2AC061C}"/>
                </a:ext>
              </a:extLst>
            </p:cNvPr>
            <p:cNvSpPr txBox="1"/>
            <p:nvPr/>
          </p:nvSpPr>
          <p:spPr>
            <a:xfrm>
              <a:off x="2081696" y="1646522"/>
              <a:ext cx="3661113" cy="19389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s-ES" dirty="0">
                  <a:solidFill>
                    <a:schemeClr val="bg1">
                      <a:lumMod val="85000"/>
                    </a:schemeClr>
                  </a:solidFill>
                </a:rPr>
                <a:t>Re-</a:t>
              </a:r>
              <a:r>
                <a:rPr lang="es-ES" dirty="0" err="1">
                  <a:solidFill>
                    <a:schemeClr val="bg1">
                      <a:lumMod val="85000"/>
                    </a:schemeClr>
                  </a:solidFill>
                </a:rPr>
                <a:t>skilling</a:t>
              </a:r>
              <a:r>
                <a:rPr lang="es-ES" dirty="0">
                  <a:solidFill>
                    <a:schemeClr val="bg1">
                      <a:lumMod val="85000"/>
                    </a:schemeClr>
                  </a:solidFill>
                </a:rPr>
                <a:t> IBM</a:t>
              </a:r>
            </a:p>
            <a:p>
              <a:pPr marL="285750" indent="-285750">
                <a:buFontTx/>
                <a:buChar char="-"/>
              </a:pPr>
              <a:r>
                <a:rPr lang="es-ES" dirty="0">
                  <a:solidFill>
                    <a:schemeClr val="bg1">
                      <a:lumMod val="85000"/>
                    </a:schemeClr>
                  </a:solidFill>
                </a:rPr>
                <a:t>Curso </a:t>
              </a:r>
              <a:r>
                <a:rPr lang="es-ES" dirty="0" err="1">
                  <a:solidFill>
                    <a:schemeClr val="bg1">
                      <a:lumMod val="85000"/>
                    </a:schemeClr>
                  </a:solidFill>
                </a:rPr>
                <a:t>Netec</a:t>
              </a:r>
              <a:r>
                <a:rPr lang="es-ES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</a:p>
            <a:p>
              <a:r>
                <a:rPr lang="es-ES" dirty="0">
                  <a:solidFill>
                    <a:schemeClr val="bg1">
                      <a:lumMod val="85000"/>
                    </a:schemeClr>
                  </a:solidFill>
                </a:rPr>
                <a:t>-    Terminar Curso </a:t>
              </a:r>
              <a:r>
                <a:rPr lang="es-ES" dirty="0" err="1">
                  <a:solidFill>
                    <a:schemeClr val="bg1">
                      <a:lumMod val="85000"/>
                    </a:schemeClr>
                  </a:solidFill>
                </a:rPr>
                <a:t>Udemy</a:t>
              </a:r>
              <a:r>
                <a:rPr lang="es-ES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</a:p>
            <a:p>
              <a:r>
                <a:rPr lang="es-ES" dirty="0">
                  <a:solidFill>
                    <a:schemeClr val="bg1">
                      <a:lumMod val="85000"/>
                    </a:schemeClr>
                  </a:solidFill>
                </a:rPr>
                <a:t>-    Realizar Exámenes hasta obtener 80 a 100%</a:t>
              </a:r>
            </a:p>
            <a:p>
              <a:pPr marL="285750" indent="-285750">
                <a:buFontTx/>
                <a:buChar char="-"/>
              </a:pPr>
              <a:r>
                <a:rPr lang="es-ES" dirty="0">
                  <a:solidFill>
                    <a:schemeClr val="bg1">
                      <a:lumMod val="85000"/>
                    </a:schemeClr>
                  </a:solidFill>
                </a:rPr>
                <a:t>Solicitar los 30 min extras</a:t>
              </a:r>
            </a:p>
            <a:p>
              <a:pPr marL="285750" indent="-285750">
                <a:buFontTx/>
                <a:buChar char="-"/>
              </a:pPr>
              <a:r>
                <a:rPr lang="es-ES" dirty="0" err="1">
                  <a:solidFill>
                    <a:schemeClr val="bg1">
                      <a:lumMod val="85000"/>
                    </a:schemeClr>
                  </a:solidFill>
                </a:rPr>
                <a:t>System</a:t>
              </a:r>
              <a:r>
                <a:rPr lang="es-ES" dirty="0">
                  <a:solidFill>
                    <a:schemeClr val="bg1">
                      <a:lumMod val="85000"/>
                    </a:schemeClr>
                  </a:solidFill>
                </a:rPr>
                <a:t> test + </a:t>
              </a:r>
              <a:r>
                <a:rPr lang="es-ES" dirty="0" err="1">
                  <a:solidFill>
                    <a:schemeClr val="bg1">
                      <a:lumMod val="85000"/>
                    </a:schemeClr>
                  </a:solidFill>
                </a:rPr>
                <a:t>install</a:t>
              </a:r>
              <a:r>
                <a:rPr lang="es-ES" dirty="0">
                  <a:solidFill>
                    <a:schemeClr val="bg1">
                      <a:lumMod val="85000"/>
                    </a:schemeClr>
                  </a:solidFill>
                </a:rPr>
                <a:t> software para rendir </a:t>
              </a:r>
            </a:p>
            <a:p>
              <a:endParaRPr lang="es-E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" name="Cuadro de texto 121">
              <a:extLst>
                <a:ext uri="{FF2B5EF4-FFF2-40B4-BE49-F238E27FC236}">
                  <a16:creationId xmlns:a16="http://schemas.microsoft.com/office/drawing/2014/main" id="{97234EEA-54F9-084B-A463-35D3E2AA64E6}"/>
                </a:ext>
              </a:extLst>
            </p:cNvPr>
            <p:cNvSpPr txBox="1"/>
            <p:nvPr/>
          </p:nvSpPr>
          <p:spPr>
            <a:xfrm>
              <a:off x="2110554" y="2470633"/>
              <a:ext cx="306095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/>
              <a:endParaRPr lang="es-E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2" name="Grupo 21" title="Hito">
            <a:extLst>
              <a:ext uri="{FF2B5EF4-FFF2-40B4-BE49-F238E27FC236}">
                <a16:creationId xmlns:a16="http://schemas.microsoft.com/office/drawing/2014/main" id="{1C70FD7D-5FB2-7347-ACB0-D957516D7FBC}"/>
              </a:ext>
            </a:extLst>
          </p:cNvPr>
          <p:cNvGrpSpPr/>
          <p:nvPr/>
        </p:nvGrpSpPr>
        <p:grpSpPr>
          <a:xfrm>
            <a:off x="1" y="1152977"/>
            <a:ext cx="2490320" cy="612276"/>
            <a:chOff x="3047824" y="3575569"/>
            <a:chExt cx="4089626" cy="612276"/>
          </a:xfrm>
        </p:grpSpPr>
        <p:grpSp>
          <p:nvGrpSpPr>
            <p:cNvPr id="23" name="Grupo 22" title="Texto de hito">
              <a:extLst>
                <a:ext uri="{FF2B5EF4-FFF2-40B4-BE49-F238E27FC236}">
                  <a16:creationId xmlns:a16="http://schemas.microsoft.com/office/drawing/2014/main" id="{4E134F61-B009-DB42-8BB3-75BE50B5B7EF}"/>
                </a:ext>
              </a:extLst>
            </p:cNvPr>
            <p:cNvGrpSpPr/>
            <p:nvPr/>
          </p:nvGrpSpPr>
          <p:grpSpPr>
            <a:xfrm>
              <a:off x="3674981" y="3648568"/>
              <a:ext cx="2754663" cy="462344"/>
              <a:chOff x="2110554" y="2162177"/>
              <a:chExt cx="2754663" cy="462344"/>
            </a:xfrm>
          </p:grpSpPr>
          <p:sp>
            <p:nvSpPr>
              <p:cNvPr id="27" name="Cuadro de texto 120">
                <a:extLst>
                  <a:ext uri="{FF2B5EF4-FFF2-40B4-BE49-F238E27FC236}">
                    <a16:creationId xmlns:a16="http://schemas.microsoft.com/office/drawing/2014/main" id="{3B6AC72C-9E16-ED46-9F66-813DAAC46AC7}"/>
                  </a:ext>
                </a:extLst>
              </p:cNvPr>
              <p:cNvSpPr txBox="1"/>
              <p:nvPr/>
            </p:nvSpPr>
            <p:spPr>
              <a:xfrm>
                <a:off x="2110554" y="2162177"/>
                <a:ext cx="275466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es-ES" dirty="0">
                    <a:solidFill>
                      <a:schemeClr val="bg1">
                        <a:lumMod val="85000"/>
                      </a:schemeClr>
                    </a:solidFill>
                  </a:rPr>
                  <a:t>Previo al Examen</a:t>
                </a:r>
              </a:p>
            </p:txBody>
          </p:sp>
          <p:sp>
            <p:nvSpPr>
              <p:cNvPr id="28" name="Cuadro de texto 121">
                <a:extLst>
                  <a:ext uri="{FF2B5EF4-FFF2-40B4-BE49-F238E27FC236}">
                    <a16:creationId xmlns:a16="http://schemas.microsoft.com/office/drawing/2014/main" id="{F2DE334F-BA5D-E441-B9C8-B1F600DACD58}"/>
                  </a:ext>
                </a:extLst>
              </p:cNvPr>
              <p:cNvSpPr txBox="1"/>
              <p:nvPr/>
            </p:nvSpPr>
            <p:spPr>
              <a:xfrm>
                <a:off x="2110554" y="2470633"/>
                <a:ext cx="2385859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endParaRPr lang="es-ES" sz="10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24" name="Rectángulo: Esquinas redondeadas 138" title="Gráfico de hito">
              <a:extLst>
                <a:ext uri="{FF2B5EF4-FFF2-40B4-BE49-F238E27FC236}">
                  <a16:creationId xmlns:a16="http://schemas.microsoft.com/office/drawing/2014/main" id="{A191D1D4-5416-914A-82CA-F51C917F70D4}"/>
                </a:ext>
              </a:extLst>
            </p:cNvPr>
            <p:cNvSpPr/>
            <p:nvPr/>
          </p:nvSpPr>
          <p:spPr>
            <a:xfrm>
              <a:off x="3647152" y="4033968"/>
              <a:ext cx="3490298" cy="15387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25" name="Gráfico 24" title="Marcador de hito">
              <a:extLst>
                <a:ext uri="{FF2B5EF4-FFF2-40B4-BE49-F238E27FC236}">
                  <a16:creationId xmlns:a16="http://schemas.microsoft.com/office/drawing/2014/main" id="{F189B55D-36F3-2A4F-A2C4-6937B367B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3525" t="18748" r="17129" b="44918"/>
            <a:stretch/>
          </p:blipFill>
          <p:spPr>
            <a:xfrm flipH="1">
              <a:off x="3047824" y="3575569"/>
              <a:ext cx="573660" cy="422383"/>
            </a:xfrm>
            <a:prstGeom prst="rect">
              <a:avLst/>
            </a:prstGeom>
          </p:spPr>
        </p:pic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95CA7A29-A3C7-7648-953A-E4BED61C602C}"/>
                </a:ext>
              </a:extLst>
            </p:cNvPr>
            <p:cNvSpPr/>
            <p:nvPr/>
          </p:nvSpPr>
          <p:spPr>
            <a:xfrm>
              <a:off x="3332392" y="3667905"/>
              <a:ext cx="252268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 rtl="0"/>
              <a:r>
                <a:rPr lang="es-ES" sz="1200" dirty="0">
                  <a:solidFill>
                    <a:schemeClr val="bg1">
                      <a:lumMod val="85000"/>
                    </a:schemeClr>
                  </a:solidFill>
                </a:rPr>
                <a:t>01</a:t>
              </a:r>
            </a:p>
          </p:txBody>
        </p:sp>
      </p:grpSp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329C33B4-B7F8-C948-855B-02BEB376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10847558" y="177836"/>
            <a:ext cx="1230812" cy="510787"/>
          </a:xfrm>
          <a:prstGeom prst="rect">
            <a:avLst/>
          </a:prstGeom>
        </p:spPr>
      </p:pic>
      <p:pic>
        <p:nvPicPr>
          <p:cNvPr id="18" name="Imagen 17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D8CD2131-768F-084D-99D0-4FEC4C74EF3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30" y="148623"/>
            <a:ext cx="1230812" cy="800028"/>
          </a:xfrm>
          <a:prstGeom prst="rect">
            <a:avLst/>
          </a:prstGeom>
        </p:spPr>
      </p:pic>
      <p:grpSp>
        <p:nvGrpSpPr>
          <p:cNvPr id="43" name="Grupo 42" title="Hito">
            <a:extLst>
              <a:ext uri="{FF2B5EF4-FFF2-40B4-BE49-F238E27FC236}">
                <a16:creationId xmlns:a16="http://schemas.microsoft.com/office/drawing/2014/main" id="{BF9E55E2-2919-8C46-8D29-829A0F8EC2A3}"/>
              </a:ext>
            </a:extLst>
          </p:cNvPr>
          <p:cNvGrpSpPr/>
          <p:nvPr/>
        </p:nvGrpSpPr>
        <p:grpSpPr>
          <a:xfrm>
            <a:off x="-24555" y="3429759"/>
            <a:ext cx="2490320" cy="612276"/>
            <a:chOff x="3047824" y="3575569"/>
            <a:chExt cx="4089626" cy="612276"/>
          </a:xfrm>
        </p:grpSpPr>
        <p:grpSp>
          <p:nvGrpSpPr>
            <p:cNvPr id="44" name="Grupo 43" title="Texto de hito">
              <a:extLst>
                <a:ext uri="{FF2B5EF4-FFF2-40B4-BE49-F238E27FC236}">
                  <a16:creationId xmlns:a16="http://schemas.microsoft.com/office/drawing/2014/main" id="{3A50A14E-8C05-E548-B3E1-CF785DFD62AD}"/>
                </a:ext>
              </a:extLst>
            </p:cNvPr>
            <p:cNvGrpSpPr/>
            <p:nvPr/>
          </p:nvGrpSpPr>
          <p:grpSpPr>
            <a:xfrm>
              <a:off x="3674981" y="3648568"/>
              <a:ext cx="2754663" cy="462344"/>
              <a:chOff x="2110554" y="2162177"/>
              <a:chExt cx="2754663" cy="462344"/>
            </a:xfrm>
          </p:grpSpPr>
          <p:sp>
            <p:nvSpPr>
              <p:cNvPr id="48" name="Cuadro de texto 120">
                <a:extLst>
                  <a:ext uri="{FF2B5EF4-FFF2-40B4-BE49-F238E27FC236}">
                    <a16:creationId xmlns:a16="http://schemas.microsoft.com/office/drawing/2014/main" id="{42097CCC-CB75-2A45-9147-390467D6A4C8}"/>
                  </a:ext>
                </a:extLst>
              </p:cNvPr>
              <p:cNvSpPr txBox="1"/>
              <p:nvPr/>
            </p:nvSpPr>
            <p:spPr>
              <a:xfrm>
                <a:off x="2110554" y="2162177"/>
                <a:ext cx="275466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es-ES" dirty="0">
                    <a:solidFill>
                      <a:schemeClr val="bg1">
                        <a:lumMod val="85000"/>
                      </a:schemeClr>
                    </a:solidFill>
                  </a:rPr>
                  <a:t>Día del Examen</a:t>
                </a:r>
              </a:p>
            </p:txBody>
          </p:sp>
          <p:sp>
            <p:nvSpPr>
              <p:cNvPr id="49" name="Cuadro de texto 121">
                <a:extLst>
                  <a:ext uri="{FF2B5EF4-FFF2-40B4-BE49-F238E27FC236}">
                    <a16:creationId xmlns:a16="http://schemas.microsoft.com/office/drawing/2014/main" id="{31A3F0E9-6DFA-5242-A67B-447A9D7A3D7C}"/>
                  </a:ext>
                </a:extLst>
              </p:cNvPr>
              <p:cNvSpPr txBox="1"/>
              <p:nvPr/>
            </p:nvSpPr>
            <p:spPr>
              <a:xfrm>
                <a:off x="2110554" y="2470633"/>
                <a:ext cx="2385859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endParaRPr lang="es-ES" sz="10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45" name="Rectángulo: Esquinas redondeadas 138" title="Gráfico de hito">
              <a:extLst>
                <a:ext uri="{FF2B5EF4-FFF2-40B4-BE49-F238E27FC236}">
                  <a16:creationId xmlns:a16="http://schemas.microsoft.com/office/drawing/2014/main" id="{64850579-2CE4-5E4F-9479-9FB2EA48ACF5}"/>
                </a:ext>
              </a:extLst>
            </p:cNvPr>
            <p:cNvSpPr/>
            <p:nvPr/>
          </p:nvSpPr>
          <p:spPr>
            <a:xfrm>
              <a:off x="3647152" y="4033968"/>
              <a:ext cx="3490298" cy="15387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46" name="Gráfico 45" title="Marcador de hito">
              <a:extLst>
                <a:ext uri="{FF2B5EF4-FFF2-40B4-BE49-F238E27FC236}">
                  <a16:creationId xmlns:a16="http://schemas.microsoft.com/office/drawing/2014/main" id="{189C53EA-EC61-2C4E-A235-395C29D8B6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3525" t="18748" r="17129" b="44918"/>
            <a:stretch/>
          </p:blipFill>
          <p:spPr>
            <a:xfrm flipH="1">
              <a:off x="3047824" y="3575569"/>
              <a:ext cx="573660" cy="422383"/>
            </a:xfrm>
            <a:prstGeom prst="rect">
              <a:avLst/>
            </a:prstGeom>
          </p:spPr>
        </p:pic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35ECFA18-FA46-774A-A1CD-118449A9D490}"/>
                </a:ext>
              </a:extLst>
            </p:cNvPr>
            <p:cNvSpPr/>
            <p:nvPr/>
          </p:nvSpPr>
          <p:spPr>
            <a:xfrm>
              <a:off x="3177907" y="3667905"/>
              <a:ext cx="561241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 rtl="0"/>
              <a:r>
                <a:rPr lang="es-ES" sz="1200" dirty="0">
                  <a:solidFill>
                    <a:schemeClr val="bg1">
                      <a:lumMod val="85000"/>
                    </a:schemeClr>
                  </a:solidFill>
                </a:rPr>
                <a:t>02</a:t>
              </a:r>
            </a:p>
          </p:txBody>
        </p:sp>
      </p:grpSp>
      <p:grpSp>
        <p:nvGrpSpPr>
          <p:cNvPr id="57" name="Grupo 56" title="Texto de hito">
            <a:extLst>
              <a:ext uri="{FF2B5EF4-FFF2-40B4-BE49-F238E27FC236}">
                <a16:creationId xmlns:a16="http://schemas.microsoft.com/office/drawing/2014/main" id="{AEC51A00-7F5B-B546-891E-C95E98E2E333}"/>
              </a:ext>
            </a:extLst>
          </p:cNvPr>
          <p:cNvGrpSpPr/>
          <p:nvPr/>
        </p:nvGrpSpPr>
        <p:grpSpPr>
          <a:xfrm>
            <a:off x="2490321" y="4044813"/>
            <a:ext cx="5689259" cy="1661993"/>
            <a:chOff x="2081696" y="1646522"/>
            <a:chExt cx="3661113" cy="1661993"/>
          </a:xfrm>
        </p:grpSpPr>
        <p:sp>
          <p:nvSpPr>
            <p:cNvPr id="58" name="Cuadro de texto 120">
              <a:extLst>
                <a:ext uri="{FF2B5EF4-FFF2-40B4-BE49-F238E27FC236}">
                  <a16:creationId xmlns:a16="http://schemas.microsoft.com/office/drawing/2014/main" id="{AADFC4FD-0776-6547-993D-7785D8B75574}"/>
                </a:ext>
              </a:extLst>
            </p:cNvPr>
            <p:cNvSpPr txBox="1"/>
            <p:nvPr/>
          </p:nvSpPr>
          <p:spPr>
            <a:xfrm>
              <a:off x="2081696" y="1646522"/>
              <a:ext cx="3661113" cy="1661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s-ES" dirty="0">
                  <a:solidFill>
                    <a:schemeClr val="bg1">
                      <a:lumMod val="85000"/>
                    </a:schemeClr>
                  </a:solidFill>
                </a:rPr>
                <a:t>Tener DNI a mano</a:t>
              </a:r>
            </a:p>
            <a:p>
              <a:pPr marL="285750" indent="-285750">
                <a:buFontTx/>
                <a:buChar char="-"/>
              </a:pPr>
              <a:r>
                <a:rPr lang="es-ES" dirty="0">
                  <a:solidFill>
                    <a:schemeClr val="bg1">
                      <a:lumMod val="85000"/>
                    </a:schemeClr>
                  </a:solidFill>
                </a:rPr>
                <a:t>Habitación cerrada y aislada.</a:t>
              </a:r>
            </a:p>
            <a:p>
              <a:pPr marL="285750" indent="-285750">
                <a:buFontTx/>
                <a:buChar char="-"/>
              </a:pPr>
              <a:r>
                <a:rPr lang="es-ES" dirty="0">
                  <a:solidFill>
                    <a:schemeClr val="bg1">
                      <a:lumMod val="85000"/>
                    </a:schemeClr>
                  </a:solidFill>
                </a:rPr>
                <a:t>Escritorio limpio.</a:t>
              </a:r>
            </a:p>
            <a:p>
              <a:pPr marL="285750" indent="-285750">
                <a:buFontTx/>
                <a:buChar char="-"/>
              </a:pPr>
              <a:r>
                <a:rPr lang="es-ES" dirty="0">
                  <a:solidFill>
                    <a:schemeClr val="bg1">
                      <a:lumMod val="85000"/>
                    </a:schemeClr>
                  </a:solidFill>
                </a:rPr>
                <a:t>Conectarse 30 min antes de la hora estipulada para hacer el </a:t>
              </a:r>
              <a:r>
                <a:rPr lang="es-ES" dirty="0" err="1">
                  <a:solidFill>
                    <a:schemeClr val="bg1">
                      <a:lumMod val="85000"/>
                    </a:schemeClr>
                  </a:solidFill>
                </a:rPr>
                <a:t>checkin</a:t>
              </a:r>
              <a:r>
                <a:rPr lang="es-ES" dirty="0">
                  <a:solidFill>
                    <a:schemeClr val="bg1">
                      <a:lumMod val="85000"/>
                    </a:schemeClr>
                  </a:solidFill>
                </a:rPr>
                <a:t> (fotos + prueba cámara + auditor)</a:t>
              </a:r>
            </a:p>
            <a:p>
              <a:endParaRPr lang="es-E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Cuadro de texto 121">
              <a:extLst>
                <a:ext uri="{FF2B5EF4-FFF2-40B4-BE49-F238E27FC236}">
                  <a16:creationId xmlns:a16="http://schemas.microsoft.com/office/drawing/2014/main" id="{12E88C18-85C8-E643-8ECE-43E1F0BAA0E6}"/>
                </a:ext>
              </a:extLst>
            </p:cNvPr>
            <p:cNvSpPr txBox="1"/>
            <p:nvPr/>
          </p:nvSpPr>
          <p:spPr>
            <a:xfrm>
              <a:off x="2110554" y="2470633"/>
              <a:ext cx="3060951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/>
              <a:endParaRPr lang="es-E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80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e diapositiva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148623"/>
            <a:ext cx="11340000" cy="540000"/>
          </a:xfrm>
        </p:spPr>
        <p:txBody>
          <a:bodyPr rtlCol="0">
            <a:normAutofit/>
          </a:bodyPr>
          <a:lstStyle/>
          <a:p>
            <a:pPr algn="ctr"/>
            <a:r>
              <a:rPr lang="es-AR" sz="3000" dirty="0">
                <a:solidFill>
                  <a:srgbClr val="FFFFFF"/>
                </a:solidFill>
              </a:rPr>
              <a:t>Path to AWS </a:t>
            </a:r>
            <a:r>
              <a:rPr lang="es-AR" sz="3000" dirty="0" err="1">
                <a:solidFill>
                  <a:srgbClr val="FFFFFF"/>
                </a:solidFill>
              </a:rPr>
              <a:t>Developer</a:t>
            </a:r>
            <a:r>
              <a:rPr lang="es-AR" sz="3000" dirty="0">
                <a:solidFill>
                  <a:srgbClr val="FFFFFF"/>
                </a:solidFill>
              </a:rPr>
              <a:t> Associate Certification</a:t>
            </a:r>
            <a:endParaRPr lang="es-ES" sz="3000" dirty="0">
              <a:solidFill>
                <a:schemeClr val="bg1"/>
              </a:solidFill>
            </a:endParaRPr>
          </a:p>
        </p:txBody>
      </p:sp>
      <p:grpSp>
        <p:nvGrpSpPr>
          <p:cNvPr id="22" name="Grupo 21" title="Hito">
            <a:extLst>
              <a:ext uri="{FF2B5EF4-FFF2-40B4-BE49-F238E27FC236}">
                <a16:creationId xmlns:a16="http://schemas.microsoft.com/office/drawing/2014/main" id="{1C70FD7D-5FB2-7347-ACB0-D957516D7FBC}"/>
              </a:ext>
            </a:extLst>
          </p:cNvPr>
          <p:cNvGrpSpPr/>
          <p:nvPr/>
        </p:nvGrpSpPr>
        <p:grpSpPr>
          <a:xfrm>
            <a:off x="271453" y="1142888"/>
            <a:ext cx="6621245" cy="612276"/>
            <a:chOff x="3047824" y="3575569"/>
            <a:chExt cx="4089626" cy="612276"/>
          </a:xfrm>
        </p:grpSpPr>
        <p:grpSp>
          <p:nvGrpSpPr>
            <p:cNvPr id="23" name="Grupo 22" title="Texto de hito">
              <a:extLst>
                <a:ext uri="{FF2B5EF4-FFF2-40B4-BE49-F238E27FC236}">
                  <a16:creationId xmlns:a16="http://schemas.microsoft.com/office/drawing/2014/main" id="{4E134F61-B009-DB42-8BB3-75BE50B5B7EF}"/>
                </a:ext>
              </a:extLst>
            </p:cNvPr>
            <p:cNvGrpSpPr/>
            <p:nvPr/>
          </p:nvGrpSpPr>
          <p:grpSpPr>
            <a:xfrm>
              <a:off x="3674981" y="3641553"/>
              <a:ext cx="2754663" cy="469359"/>
              <a:chOff x="2110554" y="2155162"/>
              <a:chExt cx="2754663" cy="469359"/>
            </a:xfrm>
          </p:grpSpPr>
          <p:sp>
            <p:nvSpPr>
              <p:cNvPr id="27" name="Cuadro de texto 120">
                <a:extLst>
                  <a:ext uri="{FF2B5EF4-FFF2-40B4-BE49-F238E27FC236}">
                    <a16:creationId xmlns:a16="http://schemas.microsoft.com/office/drawing/2014/main" id="{3B6AC72C-9E16-ED46-9F66-813DAAC46AC7}"/>
                  </a:ext>
                </a:extLst>
              </p:cNvPr>
              <p:cNvSpPr txBox="1"/>
              <p:nvPr/>
            </p:nvSpPr>
            <p:spPr>
              <a:xfrm>
                <a:off x="2110554" y="2155162"/>
                <a:ext cx="275466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es-ES" dirty="0">
                    <a:solidFill>
                      <a:schemeClr val="bg1">
                        <a:lumMod val="85000"/>
                      </a:schemeClr>
                    </a:solidFill>
                  </a:rPr>
                  <a:t>TIPS</a:t>
                </a:r>
              </a:p>
            </p:txBody>
          </p:sp>
          <p:sp>
            <p:nvSpPr>
              <p:cNvPr id="28" name="Cuadro de texto 121">
                <a:extLst>
                  <a:ext uri="{FF2B5EF4-FFF2-40B4-BE49-F238E27FC236}">
                    <a16:creationId xmlns:a16="http://schemas.microsoft.com/office/drawing/2014/main" id="{F2DE334F-BA5D-E441-B9C8-B1F600DACD58}"/>
                  </a:ext>
                </a:extLst>
              </p:cNvPr>
              <p:cNvSpPr txBox="1"/>
              <p:nvPr/>
            </p:nvSpPr>
            <p:spPr>
              <a:xfrm>
                <a:off x="2110554" y="2470633"/>
                <a:ext cx="2385859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endParaRPr lang="es-ES" sz="10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24" name="Rectángulo: Esquinas redondeadas 138" title="Gráfico de hito">
              <a:extLst>
                <a:ext uri="{FF2B5EF4-FFF2-40B4-BE49-F238E27FC236}">
                  <a16:creationId xmlns:a16="http://schemas.microsoft.com/office/drawing/2014/main" id="{A191D1D4-5416-914A-82CA-F51C917F70D4}"/>
                </a:ext>
              </a:extLst>
            </p:cNvPr>
            <p:cNvSpPr/>
            <p:nvPr/>
          </p:nvSpPr>
          <p:spPr>
            <a:xfrm>
              <a:off x="3647152" y="4033968"/>
              <a:ext cx="3490298" cy="15387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25" name="Gráfico 24" title="Marcador de hito">
              <a:extLst>
                <a:ext uri="{FF2B5EF4-FFF2-40B4-BE49-F238E27FC236}">
                  <a16:creationId xmlns:a16="http://schemas.microsoft.com/office/drawing/2014/main" id="{F189B55D-36F3-2A4F-A2C4-6937B367B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3525" t="18748" r="17129" b="44918"/>
            <a:stretch/>
          </p:blipFill>
          <p:spPr>
            <a:xfrm flipH="1">
              <a:off x="3047824" y="3575569"/>
              <a:ext cx="573660" cy="422383"/>
            </a:xfrm>
            <a:prstGeom prst="rect">
              <a:avLst/>
            </a:prstGeom>
          </p:spPr>
        </p:pic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95CA7A29-A3C7-7648-953A-E4BED61C602C}"/>
                </a:ext>
              </a:extLst>
            </p:cNvPr>
            <p:cNvSpPr/>
            <p:nvPr/>
          </p:nvSpPr>
          <p:spPr>
            <a:xfrm>
              <a:off x="3401476" y="3667905"/>
              <a:ext cx="114099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 rtl="0"/>
              <a:endParaRPr lang="es-E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329C33B4-B7F8-C948-855B-02BEB376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10847558" y="177836"/>
            <a:ext cx="1230812" cy="510787"/>
          </a:xfrm>
          <a:prstGeom prst="rect">
            <a:avLst/>
          </a:prstGeom>
        </p:spPr>
      </p:pic>
      <p:pic>
        <p:nvPicPr>
          <p:cNvPr id="18" name="Imagen 17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D8CD2131-768F-084D-99D0-4FEC4C74EF3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30" y="148623"/>
            <a:ext cx="1230812" cy="800028"/>
          </a:xfrm>
          <a:prstGeom prst="rect">
            <a:avLst/>
          </a:prstGeom>
        </p:spPr>
      </p:pic>
      <p:sp>
        <p:nvSpPr>
          <p:cNvPr id="30" name="Cuadro de texto 120">
            <a:extLst>
              <a:ext uri="{FF2B5EF4-FFF2-40B4-BE49-F238E27FC236}">
                <a16:creationId xmlns:a16="http://schemas.microsoft.com/office/drawing/2014/main" id="{CA42B5D6-6676-7F46-B927-79FECBAD1E2C}"/>
              </a:ext>
            </a:extLst>
          </p:cNvPr>
          <p:cNvSpPr txBox="1"/>
          <p:nvPr/>
        </p:nvSpPr>
        <p:spPr>
          <a:xfrm>
            <a:off x="406741" y="1872313"/>
            <a:ext cx="5689259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Solicitar los 30 min extras</a:t>
            </a: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Aprender nombres de servicios por Abreviación y nombre completo.  Ejemplo: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                         ECS = </a:t>
            </a:r>
            <a:r>
              <a:rPr lang="es-ES" dirty="0" err="1">
                <a:solidFill>
                  <a:schemeClr val="bg1">
                    <a:lumMod val="85000"/>
                  </a:schemeClr>
                </a:solidFill>
              </a:rPr>
              <a:t>Elastic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85000"/>
                  </a:schemeClr>
                </a:solidFill>
              </a:rPr>
              <a:t>Container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85000"/>
                  </a:schemeClr>
                </a:solidFill>
              </a:rPr>
              <a:t>Service</a:t>
            </a:r>
            <a:endParaRPr lang="es-E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Darle 15/10 días de estudio a los exámenes.</a:t>
            </a:r>
          </a:p>
          <a:p>
            <a:pPr marL="285750" indent="-285750">
              <a:buFontTx/>
              <a:buChar char="-"/>
            </a:pPr>
            <a:r>
              <a:rPr lang="es-ES" b="1" u="sng" dirty="0">
                <a:solidFill>
                  <a:schemeClr val="bg1">
                    <a:lumMod val="85000"/>
                  </a:schemeClr>
                </a:solidFill>
              </a:rPr>
              <a:t>Crear tu cuenta en AWS y comenzar a probar los aprendido.</a:t>
            </a:r>
          </a:p>
          <a:p>
            <a:endParaRPr lang="es-E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CBE2D41-75D2-FE4B-90A6-CE458FCF09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56" t="14477" r="6146" b="11337"/>
          <a:stretch/>
        </p:blipFill>
        <p:spPr>
          <a:xfrm>
            <a:off x="426000" y="3973932"/>
            <a:ext cx="5589247" cy="2565561"/>
          </a:xfrm>
          <a:prstGeom prst="rect">
            <a:avLst/>
          </a:prstGeom>
        </p:spPr>
      </p:pic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1F5F0F0C-B0E9-694A-ACA9-4B8AB43A8B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79" r="5762"/>
          <a:stretch/>
        </p:blipFill>
        <p:spPr>
          <a:xfrm>
            <a:off x="6269634" y="3973931"/>
            <a:ext cx="5650912" cy="2565561"/>
          </a:xfrm>
          <a:prstGeom prst="rect">
            <a:avLst/>
          </a:prstGeom>
        </p:spPr>
      </p:pic>
      <p:sp>
        <p:nvSpPr>
          <p:cNvPr id="32" name="Cuadro de texto 120">
            <a:extLst>
              <a:ext uri="{FF2B5EF4-FFF2-40B4-BE49-F238E27FC236}">
                <a16:creationId xmlns:a16="http://schemas.microsoft.com/office/drawing/2014/main" id="{A4C74E65-7B57-E24E-BF3F-513CCFB23861}"/>
              </a:ext>
            </a:extLst>
          </p:cNvPr>
          <p:cNvSpPr txBox="1"/>
          <p:nvPr/>
        </p:nvSpPr>
        <p:spPr>
          <a:xfrm>
            <a:off x="6269634" y="1947982"/>
            <a:ext cx="5515625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Detalle de como solicitar los 30 min extras: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hlinkClick r:id="rId9"/>
              </a:rPr>
              <a:t>1) https://www.aws.training/</a:t>
            </a:r>
            <a:endParaRPr lang="es-E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hlinkClick r:id="rId10"/>
              </a:rPr>
              <a:t>2) https://www.aws.training/Certification</a:t>
            </a:r>
            <a:endParaRPr lang="es-E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hlinkClick r:id="rId11"/>
              </a:rPr>
              <a:t>3)https://www.certmetrics.com/amazon/candidate/exam_scheduling.aspx</a:t>
            </a:r>
            <a:endParaRPr lang="es-ES" dirty="0">
              <a:solidFill>
                <a:schemeClr val="bg1">
                  <a:lumMod val="85000"/>
                </a:schemeClr>
              </a:solidFill>
            </a:endParaRPr>
          </a:p>
          <a:p>
            <a:endParaRPr lang="es-E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975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e diapositiva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148623"/>
            <a:ext cx="11340000" cy="540000"/>
          </a:xfrm>
        </p:spPr>
        <p:txBody>
          <a:bodyPr rtlCol="0">
            <a:normAutofit/>
          </a:bodyPr>
          <a:lstStyle/>
          <a:p>
            <a:pPr algn="ctr"/>
            <a:r>
              <a:rPr lang="es-AR" sz="3000" dirty="0">
                <a:solidFill>
                  <a:srgbClr val="FFFFFF"/>
                </a:solidFill>
              </a:rPr>
              <a:t>Path to AWS </a:t>
            </a:r>
            <a:r>
              <a:rPr lang="es-AR" sz="3000" dirty="0" err="1">
                <a:solidFill>
                  <a:srgbClr val="FFFFFF"/>
                </a:solidFill>
              </a:rPr>
              <a:t>Developer</a:t>
            </a:r>
            <a:r>
              <a:rPr lang="es-AR" sz="3000" dirty="0">
                <a:solidFill>
                  <a:srgbClr val="FFFFFF"/>
                </a:solidFill>
              </a:rPr>
              <a:t> Associate Certification</a:t>
            </a:r>
            <a:endParaRPr lang="es-ES" sz="3000" dirty="0">
              <a:solidFill>
                <a:schemeClr val="bg1"/>
              </a:solidFill>
            </a:endParaRPr>
          </a:p>
        </p:txBody>
      </p:sp>
      <p:grpSp>
        <p:nvGrpSpPr>
          <p:cNvPr id="22" name="Grupo 21" title="Hito">
            <a:extLst>
              <a:ext uri="{FF2B5EF4-FFF2-40B4-BE49-F238E27FC236}">
                <a16:creationId xmlns:a16="http://schemas.microsoft.com/office/drawing/2014/main" id="{1C70FD7D-5FB2-7347-ACB0-D957516D7FBC}"/>
              </a:ext>
            </a:extLst>
          </p:cNvPr>
          <p:cNvGrpSpPr/>
          <p:nvPr/>
        </p:nvGrpSpPr>
        <p:grpSpPr>
          <a:xfrm>
            <a:off x="271453" y="1142888"/>
            <a:ext cx="6621245" cy="612276"/>
            <a:chOff x="3047824" y="3575569"/>
            <a:chExt cx="4089626" cy="612276"/>
          </a:xfrm>
        </p:grpSpPr>
        <p:grpSp>
          <p:nvGrpSpPr>
            <p:cNvPr id="23" name="Grupo 22" title="Texto de hito">
              <a:extLst>
                <a:ext uri="{FF2B5EF4-FFF2-40B4-BE49-F238E27FC236}">
                  <a16:creationId xmlns:a16="http://schemas.microsoft.com/office/drawing/2014/main" id="{4E134F61-B009-DB42-8BB3-75BE50B5B7EF}"/>
                </a:ext>
              </a:extLst>
            </p:cNvPr>
            <p:cNvGrpSpPr/>
            <p:nvPr/>
          </p:nvGrpSpPr>
          <p:grpSpPr>
            <a:xfrm>
              <a:off x="3674981" y="3641553"/>
              <a:ext cx="2754663" cy="469359"/>
              <a:chOff x="2110554" y="2155162"/>
              <a:chExt cx="2754663" cy="469359"/>
            </a:xfrm>
          </p:grpSpPr>
          <p:sp>
            <p:nvSpPr>
              <p:cNvPr id="27" name="Cuadro de texto 120">
                <a:extLst>
                  <a:ext uri="{FF2B5EF4-FFF2-40B4-BE49-F238E27FC236}">
                    <a16:creationId xmlns:a16="http://schemas.microsoft.com/office/drawing/2014/main" id="{3B6AC72C-9E16-ED46-9F66-813DAAC46AC7}"/>
                  </a:ext>
                </a:extLst>
              </p:cNvPr>
              <p:cNvSpPr txBox="1"/>
              <p:nvPr/>
            </p:nvSpPr>
            <p:spPr>
              <a:xfrm>
                <a:off x="2110554" y="2155162"/>
                <a:ext cx="275466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EXITOS PARA TODOS</a:t>
                </a:r>
              </a:p>
            </p:txBody>
          </p:sp>
          <p:sp>
            <p:nvSpPr>
              <p:cNvPr id="28" name="Cuadro de texto 121">
                <a:extLst>
                  <a:ext uri="{FF2B5EF4-FFF2-40B4-BE49-F238E27FC236}">
                    <a16:creationId xmlns:a16="http://schemas.microsoft.com/office/drawing/2014/main" id="{F2DE334F-BA5D-E441-B9C8-B1F600DACD58}"/>
                  </a:ext>
                </a:extLst>
              </p:cNvPr>
              <p:cNvSpPr txBox="1"/>
              <p:nvPr/>
            </p:nvSpPr>
            <p:spPr>
              <a:xfrm>
                <a:off x="2110554" y="2470633"/>
                <a:ext cx="2385859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4" name="Rectángulo: Esquinas redondeadas 138" title="Gráfico de hito">
              <a:extLst>
                <a:ext uri="{FF2B5EF4-FFF2-40B4-BE49-F238E27FC236}">
                  <a16:creationId xmlns:a16="http://schemas.microsoft.com/office/drawing/2014/main" id="{A191D1D4-5416-914A-82CA-F51C917F70D4}"/>
                </a:ext>
              </a:extLst>
            </p:cNvPr>
            <p:cNvSpPr/>
            <p:nvPr/>
          </p:nvSpPr>
          <p:spPr>
            <a:xfrm>
              <a:off x="3647152" y="4033968"/>
              <a:ext cx="3490298" cy="15387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" name="Gráfico 24" title="Marcador de hito">
              <a:extLst>
                <a:ext uri="{FF2B5EF4-FFF2-40B4-BE49-F238E27FC236}">
                  <a16:creationId xmlns:a16="http://schemas.microsoft.com/office/drawing/2014/main" id="{F189B55D-36F3-2A4F-A2C4-6937B367B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3525" t="18748" r="17129" b="44918"/>
            <a:stretch/>
          </p:blipFill>
          <p:spPr>
            <a:xfrm flipH="1">
              <a:off x="3047824" y="3575569"/>
              <a:ext cx="573660" cy="422383"/>
            </a:xfrm>
            <a:prstGeom prst="rect">
              <a:avLst/>
            </a:prstGeom>
          </p:spPr>
        </p:pic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95CA7A29-A3C7-7648-953A-E4BED61C602C}"/>
                </a:ext>
              </a:extLst>
            </p:cNvPr>
            <p:cNvSpPr/>
            <p:nvPr/>
          </p:nvSpPr>
          <p:spPr>
            <a:xfrm>
              <a:off x="3401476" y="3667905"/>
              <a:ext cx="114099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329C33B4-B7F8-C948-855B-02BEB376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10847558" y="177836"/>
            <a:ext cx="1230812" cy="510787"/>
          </a:xfrm>
          <a:prstGeom prst="rect">
            <a:avLst/>
          </a:prstGeom>
        </p:spPr>
      </p:pic>
      <p:pic>
        <p:nvPicPr>
          <p:cNvPr id="18" name="Imagen 17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D8CD2131-768F-084D-99D0-4FEC4C74EF3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30" y="148623"/>
            <a:ext cx="1230812" cy="8000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93685B5-98E7-8B4A-8CB3-13D9C07032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16" t="16601" r="1169"/>
          <a:stretch/>
        </p:blipFill>
        <p:spPr>
          <a:xfrm>
            <a:off x="729036" y="2477935"/>
            <a:ext cx="5274203" cy="346047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447BF56-A940-5043-9D33-ED852C6A6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7166" y="2407800"/>
            <a:ext cx="4591330" cy="346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06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e diapositiva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148623"/>
            <a:ext cx="11340000" cy="540000"/>
          </a:xfrm>
        </p:spPr>
        <p:txBody>
          <a:bodyPr rtlCol="0">
            <a:normAutofit/>
          </a:bodyPr>
          <a:lstStyle/>
          <a:p>
            <a:pPr algn="ctr"/>
            <a:r>
              <a:rPr lang="es-AR" sz="3000" dirty="0">
                <a:solidFill>
                  <a:srgbClr val="FFFFFF"/>
                </a:solidFill>
              </a:rPr>
              <a:t>Path to AWS </a:t>
            </a:r>
            <a:r>
              <a:rPr lang="es-AR" sz="3000" dirty="0" err="1">
                <a:solidFill>
                  <a:srgbClr val="FFFFFF"/>
                </a:solidFill>
              </a:rPr>
              <a:t>Developer</a:t>
            </a:r>
            <a:r>
              <a:rPr lang="es-AR" sz="3000" dirty="0">
                <a:solidFill>
                  <a:srgbClr val="FFFFFF"/>
                </a:solidFill>
              </a:rPr>
              <a:t> Associate Certification</a:t>
            </a:r>
            <a:endParaRPr lang="es-ES" sz="3000" dirty="0">
              <a:solidFill>
                <a:schemeClr val="bg1"/>
              </a:solidFill>
            </a:endParaRPr>
          </a:p>
        </p:txBody>
      </p:sp>
      <p:grpSp>
        <p:nvGrpSpPr>
          <p:cNvPr id="13" name="Grupo 12" title="Hito">
            <a:extLst>
              <a:ext uri="{FF2B5EF4-FFF2-40B4-BE49-F238E27FC236}">
                <a16:creationId xmlns:a16="http://schemas.microsoft.com/office/drawing/2014/main" id="{D8F0AA51-0182-894D-ADE8-83EF405DBE4E}"/>
              </a:ext>
            </a:extLst>
          </p:cNvPr>
          <p:cNvGrpSpPr/>
          <p:nvPr/>
        </p:nvGrpSpPr>
        <p:grpSpPr>
          <a:xfrm>
            <a:off x="0" y="1149208"/>
            <a:ext cx="2444817" cy="643738"/>
            <a:chOff x="3047824" y="3575569"/>
            <a:chExt cx="4288269" cy="643738"/>
          </a:xfrm>
        </p:grpSpPr>
        <p:grpSp>
          <p:nvGrpSpPr>
            <p:cNvPr id="14" name="Grupo 13" title="Texto de hito">
              <a:extLst>
                <a:ext uri="{FF2B5EF4-FFF2-40B4-BE49-F238E27FC236}">
                  <a16:creationId xmlns:a16="http://schemas.microsoft.com/office/drawing/2014/main" id="{D678D4B3-216B-3242-9E21-CCA3C446C649}"/>
                </a:ext>
              </a:extLst>
            </p:cNvPr>
            <p:cNvGrpSpPr/>
            <p:nvPr/>
          </p:nvGrpSpPr>
          <p:grpSpPr>
            <a:xfrm>
              <a:off x="3674980" y="3648568"/>
              <a:ext cx="3661113" cy="462344"/>
              <a:chOff x="2110553" y="2162177"/>
              <a:chExt cx="3661113" cy="462344"/>
            </a:xfrm>
          </p:grpSpPr>
          <p:sp>
            <p:nvSpPr>
              <p:cNvPr id="20" name="Cuadro de texto 120">
                <a:extLst>
                  <a:ext uri="{FF2B5EF4-FFF2-40B4-BE49-F238E27FC236}">
                    <a16:creationId xmlns:a16="http://schemas.microsoft.com/office/drawing/2014/main" id="{C275B3F5-E3BD-C24E-B530-B94BA2AC061C}"/>
                  </a:ext>
                </a:extLst>
              </p:cNvPr>
              <p:cNvSpPr txBox="1"/>
              <p:nvPr/>
            </p:nvSpPr>
            <p:spPr>
              <a:xfrm>
                <a:off x="2110553" y="2162177"/>
                <a:ext cx="366111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AR" dirty="0">
                    <a:solidFill>
                      <a:schemeClr val="bg1">
                        <a:lumMod val="85000"/>
                      </a:schemeClr>
                    </a:solidFill>
                  </a:rPr>
                  <a:t>Roadmap &amp; Work</a:t>
                </a:r>
                <a:r>
                  <a:rPr lang="es-ES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</a:p>
            </p:txBody>
          </p:sp>
          <p:sp>
            <p:nvSpPr>
              <p:cNvPr id="21" name="Cuadro de texto 121">
                <a:extLst>
                  <a:ext uri="{FF2B5EF4-FFF2-40B4-BE49-F238E27FC236}">
                    <a16:creationId xmlns:a16="http://schemas.microsoft.com/office/drawing/2014/main" id="{97234EEA-54F9-084B-A463-35D3E2AA64E6}"/>
                  </a:ext>
                </a:extLst>
              </p:cNvPr>
              <p:cNvSpPr txBox="1"/>
              <p:nvPr/>
            </p:nvSpPr>
            <p:spPr>
              <a:xfrm>
                <a:off x="2110554" y="2470633"/>
                <a:ext cx="3060951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endParaRPr lang="es-ES" sz="10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5" name="Rectángulo: Esquinas redondeadas 138" title="Gráfico de hito">
              <a:extLst>
                <a:ext uri="{FF2B5EF4-FFF2-40B4-BE49-F238E27FC236}">
                  <a16:creationId xmlns:a16="http://schemas.microsoft.com/office/drawing/2014/main" id="{8BE126CC-9D88-5B46-8E93-9E75FB1EB2B7}"/>
                </a:ext>
              </a:extLst>
            </p:cNvPr>
            <p:cNvSpPr/>
            <p:nvPr/>
          </p:nvSpPr>
          <p:spPr>
            <a:xfrm>
              <a:off x="3646123" y="4065430"/>
              <a:ext cx="3490298" cy="153877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16" name="Gráfico 15" title="Marcador de hito">
              <a:extLst>
                <a:ext uri="{FF2B5EF4-FFF2-40B4-BE49-F238E27FC236}">
                  <a16:creationId xmlns:a16="http://schemas.microsoft.com/office/drawing/2014/main" id="{531EFFBF-775D-7945-9877-669FBEE11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3525" t="18748" r="17129" b="44918"/>
            <a:stretch/>
          </p:blipFill>
          <p:spPr>
            <a:xfrm flipH="1">
              <a:off x="3047824" y="3575569"/>
              <a:ext cx="573660" cy="422383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B50CD91A-6DC4-D54F-8EBD-B3667A19CD40}"/>
                </a:ext>
              </a:extLst>
            </p:cNvPr>
            <p:cNvSpPr/>
            <p:nvPr/>
          </p:nvSpPr>
          <p:spPr>
            <a:xfrm>
              <a:off x="3296515" y="3667905"/>
              <a:ext cx="324021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 rtl="0"/>
              <a:endParaRPr lang="es-E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329C33B4-B7F8-C948-855B-02BEB3762EA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10847558" y="177836"/>
            <a:ext cx="1230812" cy="510787"/>
          </a:xfrm>
          <a:prstGeom prst="rect">
            <a:avLst/>
          </a:prstGeom>
        </p:spPr>
      </p:pic>
      <p:pic>
        <p:nvPicPr>
          <p:cNvPr id="18" name="Imagen 17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D8CD2131-768F-084D-99D0-4FEC4C74EF3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30" y="148623"/>
            <a:ext cx="1230812" cy="80002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B923512-7179-7E48-8CEC-0E317A73FB4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685" y="1954168"/>
            <a:ext cx="931984" cy="93198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080FF6D-DEDB-A44D-A599-036AF6CE47D2}"/>
              </a:ext>
            </a:extLst>
          </p:cNvPr>
          <p:cNvSpPr txBox="1"/>
          <p:nvPr/>
        </p:nvSpPr>
        <p:spPr>
          <a:xfrm>
            <a:off x="623233" y="2964535"/>
            <a:ext cx="8548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600" dirty="0">
                <a:solidFill>
                  <a:schemeClr val="bg1"/>
                </a:solidFill>
              </a:rPr>
              <a:t>Links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FB7EA66-B880-EE41-9609-BAEA5387C826}"/>
              </a:ext>
            </a:extLst>
          </p:cNvPr>
          <p:cNvSpPr txBox="1"/>
          <p:nvPr/>
        </p:nvSpPr>
        <p:spPr>
          <a:xfrm>
            <a:off x="2444817" y="2072353"/>
            <a:ext cx="226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Cheat Sheets</a:t>
            </a:r>
          </a:p>
        </p:txBody>
      </p:sp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85A2F8D3-116C-8F49-9024-092660842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903912"/>
              </p:ext>
            </p:extLst>
          </p:nvPr>
        </p:nvGraphicFramePr>
        <p:xfrm>
          <a:off x="2517876" y="2453007"/>
          <a:ext cx="4859655" cy="29870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91352">
                  <a:extLst>
                    <a:ext uri="{9D8B030D-6E8A-4147-A177-3AD203B41FA5}">
                      <a16:colId xmlns:a16="http://schemas.microsoft.com/office/drawing/2014/main" val="1208313584"/>
                    </a:ext>
                  </a:extLst>
                </a:gridCol>
                <a:gridCol w="1588168">
                  <a:extLst>
                    <a:ext uri="{9D8B030D-6E8A-4147-A177-3AD203B41FA5}">
                      <a16:colId xmlns:a16="http://schemas.microsoft.com/office/drawing/2014/main" val="780171148"/>
                    </a:ext>
                  </a:extLst>
                </a:gridCol>
                <a:gridCol w="1480135">
                  <a:extLst>
                    <a:ext uri="{9D8B030D-6E8A-4147-A177-3AD203B41FA5}">
                      <a16:colId xmlns:a16="http://schemas.microsoft.com/office/drawing/2014/main" val="8061408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8"/>
                        </a:rPr>
                        <a:t>ALB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 dirty="0">
                          <a:effectLst/>
                          <a:hlinkClick r:id="rId9"/>
                        </a:rPr>
                        <a:t>Direc Connect</a:t>
                      </a:r>
                      <a:endParaRPr lang="es-A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10"/>
                        </a:rPr>
                        <a:t>MQ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6270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11"/>
                        </a:rPr>
                        <a:t>API Gateway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12"/>
                        </a:rPr>
                        <a:t>DynamoDB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13"/>
                        </a:rPr>
                        <a:t>OpsWorks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120960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14"/>
                        </a:rPr>
                        <a:t>Athena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15"/>
                        </a:rPr>
                        <a:t>EBS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16"/>
                        </a:rPr>
                        <a:t>Organizatons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800340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17"/>
                        </a:rPr>
                        <a:t>Aurora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18"/>
                        </a:rPr>
                        <a:t>EC2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19"/>
                        </a:rPr>
                        <a:t>RDS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408270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20"/>
                        </a:rPr>
                        <a:t>Auto Scaling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21"/>
                        </a:rPr>
                        <a:t>ECS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22"/>
                        </a:rPr>
                        <a:t>RedShift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656737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23"/>
                        </a:rPr>
                        <a:t>Beanstalk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24"/>
                        </a:rPr>
                        <a:t>EFS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25"/>
                        </a:rPr>
                        <a:t>Route 53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335571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26"/>
                        </a:rPr>
                        <a:t>Cloud Security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27"/>
                        </a:rPr>
                        <a:t>ElasticCache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28"/>
                        </a:rPr>
                        <a:t>S3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497264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29"/>
                        </a:rPr>
                        <a:t>CloudFormation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30"/>
                        </a:rPr>
                        <a:t>EMR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31"/>
                        </a:rPr>
                        <a:t>SnowBall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334525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32"/>
                        </a:rPr>
                        <a:t>CloudFront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33"/>
                        </a:rPr>
                        <a:t>FSX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34"/>
                        </a:rPr>
                        <a:t>SNS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988984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35"/>
                        </a:rPr>
                        <a:t>CloudTrail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36"/>
                        </a:rPr>
                        <a:t>Gloabal Accelerator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37"/>
                        </a:rPr>
                        <a:t>SQS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366320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38"/>
                        </a:rPr>
                        <a:t>CloudWatch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39"/>
                        </a:rPr>
                        <a:t>IAM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40"/>
                        </a:rPr>
                        <a:t>Storage Gateway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397705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41"/>
                        </a:rPr>
                        <a:t>Cognito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42"/>
                        </a:rPr>
                        <a:t>Jinesis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43"/>
                        </a:rPr>
                        <a:t>SWF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66202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44"/>
                        </a:rPr>
                        <a:t>DataSync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45"/>
                        </a:rPr>
                        <a:t>KMS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 dirty="0">
                          <a:effectLst/>
                          <a:hlinkClick r:id="rId46"/>
                        </a:rPr>
                        <a:t>VPC</a:t>
                      </a:r>
                      <a:endParaRPr lang="es-A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473420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47"/>
                        </a:rPr>
                        <a:t>DB Migration Service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>
                          <a:effectLst/>
                          <a:hlinkClick r:id="rId48"/>
                        </a:rPr>
                        <a:t>lambda</a:t>
                      </a:r>
                      <a:endParaRPr lang="es-A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r>
                        <a:rPr lang="es-AR" sz="1400" u="sng" dirty="0">
                          <a:effectLst/>
                          <a:hlinkClick r:id="rId49"/>
                        </a:rPr>
                        <a:t>WAF &amp; Shield</a:t>
                      </a:r>
                      <a:endParaRPr lang="es-A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30279074"/>
                  </a:ext>
                </a:extLst>
              </a:tr>
            </a:tbl>
          </a:graphicData>
        </a:graphic>
      </p:graphicFrame>
      <p:sp>
        <p:nvSpPr>
          <p:cNvPr id="34" name="CuadroTexto 33">
            <a:extLst>
              <a:ext uri="{FF2B5EF4-FFF2-40B4-BE49-F238E27FC236}">
                <a16:creationId xmlns:a16="http://schemas.microsoft.com/office/drawing/2014/main" id="{B6F155E0-BEE9-4440-B7E7-D884B6519C2C}"/>
              </a:ext>
            </a:extLst>
          </p:cNvPr>
          <p:cNvSpPr txBox="1"/>
          <p:nvPr/>
        </p:nvSpPr>
        <p:spPr>
          <a:xfrm>
            <a:off x="8110999" y="2111217"/>
            <a:ext cx="226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Otros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071174A6-6DF8-0E45-B5B3-09EE7291B939}"/>
              </a:ext>
            </a:extLst>
          </p:cNvPr>
          <p:cNvSpPr/>
          <p:nvPr/>
        </p:nvSpPr>
        <p:spPr>
          <a:xfrm>
            <a:off x="8110999" y="2574103"/>
            <a:ext cx="36927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s-AR" sz="1400" dirty="0">
                <a:solidFill>
                  <a:schemeClr val="bg1"/>
                </a:solidFill>
                <a:hlinkClick r:id="rId50"/>
              </a:rPr>
              <a:t>Tutoriales Dojo</a:t>
            </a:r>
            <a:endParaRPr lang="es-AR" sz="1400" dirty="0">
              <a:solidFill>
                <a:schemeClr val="bg1"/>
              </a:solidFill>
            </a:endParaRPr>
          </a:p>
        </p:txBody>
      </p:sp>
      <p:pic>
        <p:nvPicPr>
          <p:cNvPr id="5122" name="Picture 2" descr="Hombre 3d con una enorme marca y pulgar arriba | Foto Premium">
            <a:extLst>
              <a:ext uri="{FF2B5EF4-FFF2-40B4-BE49-F238E27FC236}">
                <a16:creationId xmlns:a16="http://schemas.microsoft.com/office/drawing/2014/main" id="{088087B6-A3D3-2643-8852-91B7E70A9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4628" y="3028712"/>
            <a:ext cx="3018991" cy="241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66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25A6B5B1CEF5841B47E5B8A3589A9D2" ma:contentTypeVersion="4" ma:contentTypeDescription="Crear nuevo documento." ma:contentTypeScope="" ma:versionID="7e8ee3d3ac613b8d05aef48a33cbff5b">
  <xsd:schema xmlns:xsd="http://www.w3.org/2001/XMLSchema" xmlns:xs="http://www.w3.org/2001/XMLSchema" xmlns:p="http://schemas.microsoft.com/office/2006/metadata/properties" xmlns:ns2="6cdb2956-55fc-46b0-89df-665d7f791e18" xmlns:ns3="823bd18d-c9e3-4fb8-b275-0b4e674d5e92" targetNamespace="http://schemas.microsoft.com/office/2006/metadata/properties" ma:root="true" ma:fieldsID="128424f0d9b19c4072c43b05acd251ca" ns2:_="" ns3:_="">
    <xsd:import namespace="6cdb2956-55fc-46b0-89df-665d7f791e18"/>
    <xsd:import namespace="823bd18d-c9e3-4fb8-b275-0b4e674d5e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db2956-55fc-46b0-89df-665d7f791e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bd18d-c9e3-4fb8-b275-0b4e674d5e9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1A78F3-4E40-432C-BBFB-2C892222DC98}">
  <ds:schemaRefs>
    <ds:schemaRef ds:uri="6cdb2956-55fc-46b0-89df-665d7f791e18"/>
    <ds:schemaRef ds:uri="823bd18d-c9e3-4fb8-b275-0b4e674d5e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7701E22-2CE2-4274-8E42-BF59336F764B}">
  <ds:schemaRefs>
    <ds:schemaRef ds:uri="http://www.w3.org/XML/1998/namespace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823bd18d-c9e3-4fb8-b275-0b4e674d5e92"/>
    <ds:schemaRef ds:uri="http://schemas.openxmlformats.org/package/2006/metadata/core-properties"/>
    <ds:schemaRef ds:uri="6cdb2956-55fc-46b0-89df-665d7f791e18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05C9CDD-A275-4813-879C-6269E880BC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7675</TotalTime>
  <Words>394</Words>
  <Application>Microsoft Macintosh PowerPoint</Application>
  <PresentationFormat>Panorámica</PresentationFormat>
  <Paragraphs>102</Paragraphs>
  <Slides>8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Wingdings</vt:lpstr>
      <vt:lpstr>Tema de Office</vt:lpstr>
      <vt:lpstr>Certificación AWS Developer Associate</vt:lpstr>
      <vt:lpstr>Path to AWS Developer Associate Certification</vt:lpstr>
      <vt:lpstr>Path to AWS Developer Associate Certification</vt:lpstr>
      <vt:lpstr>Path to AWS Developer Associate Certification</vt:lpstr>
      <vt:lpstr>Path to AWS Developer Associate Certification</vt:lpstr>
      <vt:lpstr>Path to AWS Developer Associate Certification</vt:lpstr>
      <vt:lpstr>Path to AWS Developer Associate Certification</vt:lpstr>
      <vt:lpstr>Path to AWS Developer Associate Certification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Certificación AWS Architech Associate</dc:title>
  <dc:creator>Mario Company</dc:creator>
  <cp:lastModifiedBy>Benjamin Tosello</cp:lastModifiedBy>
  <cp:revision>49</cp:revision>
  <dcterms:created xsi:type="dcterms:W3CDTF">2021-01-04T14:23:59Z</dcterms:created>
  <dcterms:modified xsi:type="dcterms:W3CDTF">2021-04-26T15:47:23Z</dcterms:modified>
</cp:coreProperties>
</file>